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77" r:id="rId3"/>
    <p:sldId id="260" r:id="rId4"/>
    <p:sldId id="259" r:id="rId5"/>
    <p:sldId id="261" r:id="rId6"/>
    <p:sldId id="268" r:id="rId7"/>
    <p:sldId id="262" r:id="rId8"/>
    <p:sldId id="275" r:id="rId9"/>
    <p:sldId id="263" r:id="rId10"/>
    <p:sldId id="264" r:id="rId11"/>
    <p:sldId id="265" r:id="rId12"/>
    <p:sldId id="266" r:id="rId13"/>
    <p:sldId id="267" r:id="rId14"/>
    <p:sldId id="280" r:id="rId15"/>
    <p:sldId id="269" r:id="rId16"/>
    <p:sldId id="270" r:id="rId17"/>
    <p:sldId id="276" r:id="rId18"/>
    <p:sldId id="271" r:id="rId19"/>
    <p:sldId id="278" r:id="rId20"/>
    <p:sldId id="273" r:id="rId21"/>
    <p:sldId id="279" r:id="rId22"/>
    <p:sldId id="274" r:id="rId2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mn-cs"/>
      </a:defRPr>
    </a:lvl1pPr>
    <a:lvl2pPr marL="457200" algn="l" rtl="0" eaLnBrk="0" fontAlgn="base" hangingPunct="0">
      <a:spcBef>
        <a:spcPct val="0"/>
      </a:spcBef>
      <a:spcAft>
        <a:spcPct val="0"/>
      </a:spcAft>
      <a:defRPr kern="1200">
        <a:solidFill>
          <a:schemeClr val="tx1"/>
        </a:solidFill>
        <a:latin typeface="Calibri" charset="0"/>
        <a:ea typeface="宋体" charset="0"/>
        <a:cs typeface="+mn-cs"/>
      </a:defRPr>
    </a:lvl2pPr>
    <a:lvl3pPr marL="914400" algn="l" rtl="0" eaLnBrk="0" fontAlgn="base" hangingPunct="0">
      <a:spcBef>
        <a:spcPct val="0"/>
      </a:spcBef>
      <a:spcAft>
        <a:spcPct val="0"/>
      </a:spcAft>
      <a:defRPr kern="1200">
        <a:solidFill>
          <a:schemeClr val="tx1"/>
        </a:solidFill>
        <a:latin typeface="Calibri" charset="0"/>
        <a:ea typeface="宋体" charset="0"/>
        <a:cs typeface="+mn-cs"/>
      </a:defRPr>
    </a:lvl3pPr>
    <a:lvl4pPr marL="1371600" algn="l" rtl="0" eaLnBrk="0" fontAlgn="base" hangingPunct="0">
      <a:spcBef>
        <a:spcPct val="0"/>
      </a:spcBef>
      <a:spcAft>
        <a:spcPct val="0"/>
      </a:spcAft>
      <a:defRPr kern="1200">
        <a:solidFill>
          <a:schemeClr val="tx1"/>
        </a:solidFill>
        <a:latin typeface="Calibri" charset="0"/>
        <a:ea typeface="宋体" charset="0"/>
        <a:cs typeface="+mn-cs"/>
      </a:defRPr>
    </a:lvl4pPr>
    <a:lvl5pPr marL="1828800" algn="l" rtl="0" eaLnBrk="0" fontAlgn="base" hangingPunct="0">
      <a:spcBef>
        <a:spcPct val="0"/>
      </a:spcBef>
      <a:spcAft>
        <a:spcPct val="0"/>
      </a:spcAft>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8" autoAdjust="0"/>
    <p:restoredTop sz="81645" autoAdjust="0"/>
  </p:normalViewPr>
  <p:slideViewPr>
    <p:cSldViewPr snapToGrid="0">
      <p:cViewPr>
        <p:scale>
          <a:sx n="71" d="100"/>
          <a:sy n="71" d="100"/>
        </p:scale>
        <p:origin x="3040"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宋体" panose="02010600030101010101" pitchFamily="2" charset="-122"/>
              </a:defRPr>
            </a:lvl1pPr>
          </a:lstStyle>
          <a:p>
            <a:pPr>
              <a:defRPr/>
            </a:pPr>
            <a:fld id="{2CFD7993-AC55-164B-A364-F82C2DB2A806}" type="datetimeFigureOut">
              <a:rPr lang="zh-CN" altLang="en-US"/>
              <a:pPr>
                <a:defRPr/>
              </a:pPr>
              <a:t>2018/5/29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宋体" panose="02010600030101010101" pitchFamily="2" charset="-122"/>
              </a:defRPr>
            </a:lvl1pPr>
          </a:lstStyle>
          <a:p>
            <a:pPr>
              <a:defRPr/>
            </a:pPr>
            <a:fld id="{A8CFEE84-EF1E-1F40-8882-668AF6A30FE2}" type="slidenum">
              <a:rPr lang="zh-CN" altLang="en-US"/>
              <a:pPr>
                <a:defRPr/>
              </a:pPr>
              <a:t>‹#›</a:t>
            </a:fld>
            <a:endParaRPr lang="zh-CN" altLang="en-US"/>
          </a:p>
        </p:txBody>
      </p:sp>
    </p:spTree>
    <p:extLst>
      <p:ext uri="{BB962C8B-B14F-4D97-AF65-F5344CB8AC3E}">
        <p14:creationId xmlns:p14="http://schemas.microsoft.com/office/powerpoint/2010/main" val="3368511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a:t>
            </a:fld>
            <a:endParaRPr lang="zh-CN" altLang="en-US"/>
          </a:p>
        </p:txBody>
      </p:sp>
    </p:spTree>
    <p:extLst>
      <p:ext uri="{BB962C8B-B14F-4D97-AF65-F5344CB8AC3E}">
        <p14:creationId xmlns:p14="http://schemas.microsoft.com/office/powerpoint/2010/main" val="1447327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15</a:t>
            </a:fld>
            <a:endParaRPr lang="zh-CN" altLang="en-US"/>
          </a:p>
        </p:txBody>
      </p:sp>
    </p:spTree>
    <p:extLst>
      <p:ext uri="{BB962C8B-B14F-4D97-AF65-F5344CB8AC3E}">
        <p14:creationId xmlns:p14="http://schemas.microsoft.com/office/powerpoint/2010/main" val="147498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16</a:t>
            </a:fld>
            <a:endParaRPr lang="zh-CN" altLang="en-US"/>
          </a:p>
        </p:txBody>
      </p:sp>
    </p:spTree>
    <p:extLst>
      <p:ext uri="{BB962C8B-B14F-4D97-AF65-F5344CB8AC3E}">
        <p14:creationId xmlns:p14="http://schemas.microsoft.com/office/powerpoint/2010/main" val="2135650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测试集的获取的方式有几种，本次采用</a:t>
            </a:r>
            <a:r>
              <a:rPr lang="en-US" altLang="zh-CN" sz="1200" dirty="0" smtClean="0"/>
              <a:t>“</a:t>
            </a:r>
            <a:r>
              <a:rPr lang="zh-CN" altLang="zh-CN" sz="1200" dirty="0" smtClean="0"/>
              <a:t>留出法</a:t>
            </a:r>
            <a:r>
              <a:rPr lang="en-US" altLang="zh-CN" sz="1200" dirty="0" smtClean="0"/>
              <a:t>”</a:t>
            </a:r>
            <a:r>
              <a:rPr lang="zh-CN" altLang="zh-CN" sz="1200" dirty="0" smtClean="0"/>
              <a:t>。即将一个样本集</a:t>
            </a:r>
            <a:r>
              <a:rPr lang="en-US" altLang="zh-CN" sz="1200" dirty="0" smtClean="0"/>
              <a:t>D</a:t>
            </a:r>
            <a:r>
              <a:rPr lang="zh-CN" altLang="zh-CN" sz="1200" dirty="0" smtClean="0"/>
              <a:t>划分为两个，一个作为模型训练集</a:t>
            </a:r>
            <a:r>
              <a:rPr lang="en-US" altLang="zh-CN" sz="1200" dirty="0" smtClean="0"/>
              <a:t>S</a:t>
            </a:r>
            <a:r>
              <a:rPr lang="zh-CN" altLang="zh-CN" sz="1200" dirty="0" smtClean="0"/>
              <a:t>，一个作为模型测试集</a:t>
            </a:r>
            <a:r>
              <a:rPr lang="en-US" altLang="zh-CN" sz="1200" dirty="0" smtClean="0"/>
              <a:t>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这两个集合</a:t>
            </a:r>
            <a:r>
              <a:rPr lang="zh-CN" altLang="zh-CN" sz="1200" dirty="0" smtClean="0"/>
              <a:t>满足</a:t>
            </a:r>
            <a:r>
              <a:rPr lang="en-US" altLang="zh-CN" sz="1200" dirty="0" smtClean="0"/>
              <a:t>D=S</a:t>
            </a:r>
            <a:r>
              <a:rPr lang="zh-CN" altLang="zh-CN" sz="1200" dirty="0" smtClean="0"/>
              <a:t>∪</a:t>
            </a:r>
            <a:r>
              <a:rPr lang="en-US" altLang="zh-CN" sz="1200" dirty="0" smtClean="0"/>
              <a:t>T</a:t>
            </a:r>
            <a:r>
              <a:rPr lang="zh-CN" altLang="zh-CN" sz="1200" dirty="0" smtClean="0"/>
              <a:t>且</a:t>
            </a:r>
            <a:r>
              <a:rPr lang="en-US" altLang="zh-CN" sz="1200" dirty="0" smtClean="0"/>
              <a:t>S∩T=</a:t>
            </a:r>
            <a:r>
              <a:rPr lang="zh-CN" altLang="en-US" sz="1200" dirty="0" smtClean="0"/>
              <a:t> </a:t>
            </a:r>
            <a:r>
              <a:rPr lang="en-US" altLang="zh-CN" sz="1200" dirty="0" smtClean="0"/>
              <a:t>∅</a:t>
            </a:r>
            <a:r>
              <a:rPr lang="zh-CN" altLang="zh-CN" sz="1200" dirty="0" smtClean="0"/>
              <a: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常见的划分方式为</a:t>
            </a:r>
            <a:r>
              <a:rPr lang="zh-CN" altLang="en-US" sz="1200" dirty="0" smtClean="0"/>
              <a:t>：</a:t>
            </a:r>
            <a:r>
              <a:rPr lang="zh-CN" altLang="zh-CN" sz="1200" dirty="0" smtClean="0"/>
              <a:t>分层抽样数据后取出三分之一到五分之一作为测试集。这一点模型通过</a:t>
            </a:r>
            <a:r>
              <a:rPr lang="en-US" altLang="zh-CN" sz="1200" dirty="0" smtClean="0"/>
              <a:t>Parameter</a:t>
            </a:r>
            <a:r>
              <a:rPr lang="zh-CN" altLang="zh-CN" sz="1200" dirty="0" smtClean="0"/>
              <a:t>这个类中的静态变量来定义。</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18</a:t>
            </a:fld>
            <a:endParaRPr lang="zh-CN" altLang="en-US"/>
          </a:p>
        </p:txBody>
      </p:sp>
    </p:spTree>
    <p:extLst>
      <p:ext uri="{BB962C8B-B14F-4D97-AF65-F5344CB8AC3E}">
        <p14:creationId xmlns:p14="http://schemas.microsoft.com/office/powerpoint/2010/main" val="6357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查准率高即代表尽可能准确地把正类跳出来，查全率是指尽可能把正类全部挑出来，即宁可错杀也不放过。</a:t>
            </a:r>
          </a:p>
          <a:p>
            <a:pPr latinLnBrk="1"/>
            <a:r>
              <a:rPr lang="zh-CN" altLang="en-US" sz="1200" b="0" i="0" kern="1200" dirty="0" smtClean="0">
                <a:solidFill>
                  <a:schemeClr val="tx1"/>
                </a:solidFill>
                <a:effectLst/>
                <a:latin typeface="+mn-lt"/>
                <a:ea typeface="+mn-ea"/>
                <a:cs typeface="+mn-cs"/>
              </a:rPr>
              <a:t>查准率和查全率是一组矛盾的度量，此高彼低。就好比说我们对工件进行尺寸测试。想要尽量的增高良品率，那么就必须要提高也就是筛选标准，然而这种时候会遗漏掉一些本来是良品的工件。</a:t>
            </a:r>
          </a:p>
          <a:p>
            <a:pPr latinLnBrk="1"/>
            <a:r>
              <a:rPr kumimoji="1" lang="zh-CN" altLang="en-US" dirty="0" smtClean="0"/>
              <a:t>而如果要尽可能的把所有的良品都挑选出来，那么势必就要稍微放松标准，以确保那些数据接近合格线边缘的工件也可以被挑选出来，这样也就一定会造成一些不合格工件被选上。</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19</a:t>
            </a:fld>
            <a:endParaRPr lang="zh-CN" altLang="en-US"/>
          </a:p>
        </p:txBody>
      </p:sp>
    </p:spTree>
    <p:extLst>
      <p:ext uri="{BB962C8B-B14F-4D97-AF65-F5344CB8AC3E}">
        <p14:creationId xmlns:p14="http://schemas.microsoft.com/office/powerpoint/2010/main" val="1925643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kumimoji="1" lang="zh-CN" altLang="en-US" dirty="0" smtClean="0"/>
              <a:t>每一次选择不同数量的训练集，就会根据预设的比例取出不同数量的测试集。然后就可以得到上图中一个点。</a:t>
            </a:r>
          </a:p>
          <a:p>
            <a:pPr eaLnBrk="1" hangingPunct="1"/>
            <a:r>
              <a:rPr kumimoji="1" lang="zh-CN" altLang="en-US" dirty="0" smtClean="0"/>
              <a:t>最后就得到了不同数据量下的对应精度数据，然后两种模型进行对比。可以发现决策树的精度随着数据量的提高而迅速增长。而</a:t>
            </a:r>
            <a:r>
              <a:rPr kumimoji="1" lang="en-US" altLang="zh-CN" dirty="0" smtClean="0"/>
              <a:t>SVM</a:t>
            </a:r>
            <a:r>
              <a:rPr kumimoji="1" lang="zh-CN" altLang="en-US" dirty="0" smtClean="0"/>
              <a:t>虽然也有增长趋势，但是不是十分明显。</a:t>
            </a:r>
          </a:p>
          <a:p>
            <a:pPr eaLnBrk="1" hangingPunct="1"/>
            <a:r>
              <a:rPr kumimoji="1" lang="zh-CN" altLang="en-US" dirty="0" smtClean="0"/>
              <a:t>受限于电脑性能，更多数据量的时候回陷入卡顿状态，所以没法</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20</a:t>
            </a:fld>
            <a:endParaRPr lang="zh-CN" altLang="en-US"/>
          </a:p>
        </p:txBody>
      </p:sp>
    </p:spTree>
    <p:extLst>
      <p:ext uri="{BB962C8B-B14F-4D97-AF65-F5344CB8AC3E}">
        <p14:creationId xmlns:p14="http://schemas.microsoft.com/office/powerpoint/2010/main" val="142196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大格局下是国家意志的推行，工业大数据是中国制造</a:t>
            </a:r>
            <a:r>
              <a:rPr lang="en-US" altLang="zh-CN"/>
              <a:t>2025</a:t>
            </a:r>
            <a:r>
              <a:rPr lang="zh-CN" altLang="en-US"/>
              <a:t>中极为重要的核心部分之一。而故障诊断在工业大数据中也占据着一席之地，我主要是研究的是两种可以用于故障诊断检测的模型的设计方法。</a:t>
            </a:r>
            <a:endParaRPr lang="en-US" altLang="zh-CN"/>
          </a:p>
          <a:p>
            <a:pPr eaLnBrk="1" hangingPunct="1">
              <a:spcBef>
                <a:spcPct val="0"/>
              </a:spcBef>
            </a:pPr>
            <a:r>
              <a:rPr lang="zh-CN" altLang="en-US"/>
              <a:t>随着科技的发展，工业设备越来越复杂，由于设备零件之间的关联性耦合的更强，靠工人经验去检测问题所在的方法在高端设备上已经稍有不足，而随着计算机存储计算能力的飞速提升，我们已经有能力去处理工业设备运行时所产生的庞大数据了。这就是基于工业大数据下的故障诊断的由来。</a:t>
            </a:r>
            <a:endParaRPr lang="en-US" altLang="zh-CN"/>
          </a:p>
        </p:txBody>
      </p:sp>
      <p:sp>
        <p:nvSpPr>
          <p:cNvPr id="174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7EB1608C-138A-0C40-A2F4-17B993A18DC9}" type="slidenum">
              <a:rPr lang="zh-CN" altLang="en-US"/>
              <a:pPr/>
              <a:t>3</a:t>
            </a:fld>
            <a:endParaRPr lang="zh-CN" altLang="en-US"/>
          </a:p>
        </p:txBody>
      </p:sp>
    </p:spTree>
    <p:extLst>
      <p:ext uri="{BB962C8B-B14F-4D97-AF65-F5344CB8AC3E}">
        <p14:creationId xmlns:p14="http://schemas.microsoft.com/office/powerpoint/2010/main" val="69063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南京航空航天大学的张鹏在原有的线性模型基础上进行了大量改进，提出了将卡尔曼滤波器和基于非线性模型相结合的方法，并且将其理论在航空发动机上进行了验证</a:t>
            </a:r>
            <a:endParaRPr lang="en-US" altLang="zh-CN" dirty="0"/>
          </a:p>
          <a:p>
            <a:pPr eaLnBrk="1" hangingPunct="1">
              <a:spcBef>
                <a:spcPct val="0"/>
              </a:spcBef>
            </a:pPr>
            <a:endParaRPr lang="en-US" altLang="zh-CN" dirty="0"/>
          </a:p>
          <a:p>
            <a:pPr eaLnBrk="1" hangingPunct="1">
              <a:spcBef>
                <a:spcPct val="0"/>
              </a:spcBef>
            </a:pPr>
            <a:r>
              <a:rPr lang="zh-CN" altLang="en-US" dirty="0"/>
              <a:t>意大利</a:t>
            </a:r>
            <a:r>
              <a:rPr lang="en-US" altLang="zh-CN" dirty="0"/>
              <a:t>Pietro </a:t>
            </a:r>
            <a:r>
              <a:rPr lang="en-US" altLang="zh-CN" dirty="0" err="1"/>
              <a:t>Carnaghi</a:t>
            </a:r>
            <a:r>
              <a:rPr lang="zh-CN" altLang="en-US" dirty="0" smtClean="0"/>
              <a:t>公司的</a:t>
            </a:r>
            <a:r>
              <a:rPr lang="en-US" altLang="zh-CN" b="1" dirty="0" smtClean="0"/>
              <a:t>"Troubleshooting</a:t>
            </a:r>
            <a:r>
              <a:rPr lang="en-US" altLang="zh-CN" b="1" dirty="0"/>
              <a:t>”</a:t>
            </a:r>
            <a:r>
              <a:rPr lang="zh-CN" altLang="en-US" b="1" dirty="0"/>
              <a:t>发现并处理故障系统可将错误分析和信息显示在显示屏上（在线诊断）。</a:t>
            </a:r>
            <a:endParaRPr lang="zh-CN" altLang="en-US" dirty="0"/>
          </a:p>
          <a:p>
            <a:pPr eaLnBrk="1" hangingPunct="1">
              <a:spcBef>
                <a:spcPct val="0"/>
              </a:spcBef>
            </a:pPr>
            <a:r>
              <a:rPr lang="zh-CN" altLang="en-US" b="1" dirty="0"/>
              <a:t>在线诊断系统能够鉴别机床出现的错误，并将相关的建议信息显示在电脑上：</a:t>
            </a:r>
            <a:endParaRPr lang="zh-CN" altLang="en-US" dirty="0"/>
          </a:p>
          <a:p>
            <a:pPr eaLnBrk="1" hangingPunct="1">
              <a:spcBef>
                <a:spcPct val="0"/>
              </a:spcBef>
            </a:pPr>
            <a:r>
              <a:rPr lang="en-US" altLang="zh-CN" b="1" dirty="0"/>
              <a:t>·       </a:t>
            </a:r>
            <a:r>
              <a:rPr lang="zh-CN" altLang="en-US" b="1" dirty="0"/>
              <a:t>出错信息</a:t>
            </a:r>
            <a:endParaRPr lang="zh-CN" altLang="en-US" dirty="0"/>
          </a:p>
          <a:p>
            <a:pPr eaLnBrk="1" hangingPunct="1">
              <a:spcBef>
                <a:spcPct val="0"/>
              </a:spcBef>
            </a:pPr>
            <a:r>
              <a:rPr lang="en-US" altLang="zh-CN" b="1" dirty="0"/>
              <a:t>·       </a:t>
            </a:r>
            <a:r>
              <a:rPr lang="zh-CN" altLang="en-US" b="1" dirty="0"/>
              <a:t>出错原因</a:t>
            </a:r>
            <a:endParaRPr lang="zh-CN" altLang="en-US" dirty="0"/>
          </a:p>
          <a:p>
            <a:pPr eaLnBrk="1" hangingPunct="1">
              <a:spcBef>
                <a:spcPct val="0"/>
              </a:spcBef>
            </a:pPr>
            <a:r>
              <a:rPr lang="en-US" altLang="zh-CN" b="1" dirty="0"/>
              <a:t>·       </a:t>
            </a:r>
            <a:r>
              <a:rPr lang="zh-CN" altLang="en-US" b="1" dirty="0"/>
              <a:t>更正错误建议</a:t>
            </a:r>
            <a:endParaRPr lang="zh-CN" altLang="en-US" dirty="0"/>
          </a:p>
          <a:p>
            <a:pPr eaLnBrk="1" hangingPunct="1">
              <a:spcBef>
                <a:spcPct val="0"/>
              </a:spcBef>
            </a:pPr>
            <a:r>
              <a:rPr lang="en-US" altLang="zh-CN" b="1" dirty="0"/>
              <a:t>·       </a:t>
            </a:r>
            <a:r>
              <a:rPr lang="zh-CN" altLang="en-US" b="1" dirty="0"/>
              <a:t>显示出错部位及详细区域的图片</a:t>
            </a:r>
            <a:endParaRPr lang="zh-CN" altLang="en-US" dirty="0"/>
          </a:p>
          <a:p>
            <a:pPr eaLnBrk="1" hangingPunct="1">
              <a:spcBef>
                <a:spcPct val="0"/>
              </a:spcBef>
            </a:pPr>
            <a:r>
              <a:rPr lang="en-US" altLang="zh-CN" b="1" dirty="0"/>
              <a:t>·       </a:t>
            </a:r>
            <a:r>
              <a:rPr lang="zh-CN" altLang="en-US" b="1" dirty="0"/>
              <a:t>相关错误的</a:t>
            </a:r>
            <a:r>
              <a:rPr lang="en-US" altLang="zh-CN" b="1" dirty="0"/>
              <a:t>PLC</a:t>
            </a:r>
            <a:r>
              <a:rPr lang="zh-CN" altLang="en-US" b="1" dirty="0"/>
              <a:t>输入和输出条件</a:t>
            </a:r>
            <a:endParaRPr lang="zh-CN" altLang="en-US" dirty="0"/>
          </a:p>
          <a:p>
            <a:pPr eaLnBrk="1" hangingPunct="1">
              <a:spcBef>
                <a:spcPct val="0"/>
              </a:spcBef>
            </a:pPr>
            <a:r>
              <a:rPr lang="en-US" altLang="zh-CN" b="1" dirty="0"/>
              <a:t>·       </a:t>
            </a:r>
            <a:r>
              <a:rPr lang="zh-CN" altLang="en-US" b="1" dirty="0"/>
              <a:t>出错日志和信息</a:t>
            </a:r>
            <a:endParaRPr lang="zh-CN" altLang="en-US" dirty="0"/>
          </a:p>
          <a:p>
            <a:pPr eaLnBrk="1" hangingPunct="1">
              <a:spcBef>
                <a:spcPct val="0"/>
              </a:spcBef>
            </a:pPr>
            <a:r>
              <a:rPr lang="en-US" altLang="zh-CN" b="1" dirty="0"/>
              <a:t>·       </a:t>
            </a:r>
            <a:r>
              <a:rPr lang="zh-CN" altLang="en-US" b="1" dirty="0"/>
              <a:t>信息管理</a:t>
            </a:r>
            <a:endParaRPr lang="zh-CN" altLang="en-US" dirty="0"/>
          </a:p>
          <a:p>
            <a:pPr eaLnBrk="1" hangingPunct="1">
              <a:spcBef>
                <a:spcPct val="0"/>
              </a:spcBef>
            </a:pPr>
            <a:r>
              <a:rPr lang="en-US" altLang="zh-CN" b="1" dirty="0"/>
              <a:t> </a:t>
            </a:r>
            <a:endParaRPr lang="zh-CN" altLang="en-US" b="1" dirty="0" smtClean="0"/>
          </a:p>
          <a:p>
            <a:pPr eaLnBrk="1" hangingPunct="1">
              <a:spcBef>
                <a:spcPct val="0"/>
              </a:spcBef>
            </a:pPr>
            <a:r>
              <a:rPr lang="zh-CN" altLang="en-US" b="1" dirty="0" smtClean="0"/>
              <a:t>系统</a:t>
            </a:r>
            <a:r>
              <a:rPr lang="zh-CN" altLang="en-US" b="1" dirty="0"/>
              <a:t>可操作，并能够连续监控</a:t>
            </a:r>
            <a:r>
              <a:rPr lang="en-US" altLang="zh-CN" b="1" dirty="0"/>
              <a:t>PLC</a:t>
            </a:r>
            <a:r>
              <a:rPr lang="zh-CN" altLang="en-US" b="1" dirty="0"/>
              <a:t>输入和输出状态。</a:t>
            </a:r>
            <a:endParaRPr lang="zh-CN" altLang="en-US"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zh-CN" dirty="0"/>
              <a:t>瑞典吕勒奥理工大学的</a:t>
            </a:r>
            <a:r>
              <a:rPr lang="en-US" altLang="zh-CN" dirty="0" err="1"/>
              <a:t>Lianwei</a:t>
            </a:r>
            <a:r>
              <a:rPr lang="en-US" altLang="zh-CN" dirty="0"/>
              <a:t> Zhang</a:t>
            </a:r>
            <a:r>
              <a:rPr lang="zh-CN" altLang="zh-CN" dirty="0"/>
              <a:t>开发除了一套专用于大数据检测以及维护的系统以及一种基于自适应核密度的异常检测（</a:t>
            </a:r>
            <a:r>
              <a:rPr lang="en-US" altLang="zh-CN" dirty="0"/>
              <a:t>Adaptive-KD</a:t>
            </a:r>
            <a:r>
              <a:rPr lang="zh-CN" altLang="zh-CN" dirty="0"/>
              <a:t>）方法，在工业场景中具有极大的使用价值。</a:t>
            </a:r>
          </a:p>
          <a:p>
            <a:pPr eaLnBrk="1" hangingPunct="1">
              <a:spcBef>
                <a:spcPct val="0"/>
              </a:spcBef>
            </a:pPr>
            <a:endParaRPr lang="en-US" altLang="zh-CN" dirty="0"/>
          </a:p>
          <a:p>
            <a:pPr eaLnBrk="1" hangingPunct="1">
              <a:spcBef>
                <a:spcPct val="0"/>
              </a:spcBef>
            </a:pPr>
            <a:endParaRPr lang="zh-CN" altLang="en-US" dirty="0"/>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442D1C4-2013-8B45-9918-C87518090F28}" type="slidenum">
              <a:rPr lang="zh-CN" altLang="en-US"/>
              <a:pPr/>
              <a:t>4</a:t>
            </a:fld>
            <a:endParaRPr lang="zh-CN" altLang="en-US"/>
          </a:p>
        </p:txBody>
      </p:sp>
    </p:spTree>
    <p:extLst>
      <p:ext uri="{BB962C8B-B14F-4D97-AF65-F5344CB8AC3E}">
        <p14:creationId xmlns:p14="http://schemas.microsoft.com/office/powerpoint/2010/main" val="38128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故障诊断分三类：</a:t>
            </a:r>
            <a:endParaRPr lang="en-US" altLang="zh-CN"/>
          </a:p>
          <a:p>
            <a:pPr eaLnBrk="1" hangingPunct="1">
              <a:spcBef>
                <a:spcPct val="0"/>
              </a:spcBef>
            </a:pPr>
            <a:r>
              <a:rPr lang="zh-CN" altLang="zh-CN"/>
              <a:t>基于机理模型的方法</a:t>
            </a:r>
            <a:endParaRPr lang="en-US" altLang="zh-CN"/>
          </a:p>
          <a:p>
            <a:pPr eaLnBrk="1" hangingPunct="1">
              <a:spcBef>
                <a:spcPct val="0"/>
              </a:spcBef>
            </a:pPr>
            <a:r>
              <a:rPr lang="zh-CN" altLang="zh-CN"/>
              <a:t>基于数据驱动的方法</a:t>
            </a:r>
            <a:endParaRPr lang="en-US" altLang="zh-CN"/>
          </a:p>
          <a:p>
            <a:pPr eaLnBrk="1" hangingPunct="1">
              <a:spcBef>
                <a:spcPct val="0"/>
              </a:spcBef>
            </a:pPr>
            <a:r>
              <a:rPr lang="zh-CN" altLang="zh-CN"/>
              <a:t>基于知识工程的方法</a:t>
            </a:r>
            <a:endParaRPr lang="en-US" altLang="zh-CN"/>
          </a:p>
          <a:p>
            <a:pPr eaLnBrk="1" hangingPunct="1">
              <a:spcBef>
                <a:spcPct val="0"/>
              </a:spcBef>
            </a:pPr>
            <a:endParaRPr lang="zh-CN" altLang="en-US"/>
          </a:p>
        </p:txBody>
      </p:sp>
      <p:sp>
        <p:nvSpPr>
          <p:cNvPr id="215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3CDBB1DD-F32A-FE41-BA86-8E6126BAA929}" type="slidenum">
              <a:rPr lang="zh-CN" altLang="en-US"/>
              <a:pPr/>
              <a:t>5</a:t>
            </a:fld>
            <a:endParaRPr lang="zh-CN" altLang="en-US"/>
          </a:p>
        </p:txBody>
      </p:sp>
    </p:spTree>
    <p:extLst>
      <p:ext uri="{BB962C8B-B14F-4D97-AF65-F5344CB8AC3E}">
        <p14:creationId xmlns:p14="http://schemas.microsoft.com/office/powerpoint/2010/main" val="13227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a:t>假设当前样本集</a:t>
            </a:r>
            <a:r>
              <a:rPr lang="en-US" altLang="zh-CN"/>
              <a:t>D</a:t>
            </a:r>
            <a:r>
              <a:rPr lang="zh-CN" altLang="zh-CN"/>
              <a:t>中有</a:t>
            </a:r>
            <a:r>
              <a:rPr lang="en-US" altLang="zh-CN"/>
              <a:t>N</a:t>
            </a:r>
            <a:r>
              <a:rPr lang="zh-CN" altLang="zh-CN"/>
              <a:t>个样本，而整个样本有</a:t>
            </a:r>
            <a:r>
              <a:rPr lang="en-US" altLang="zh-CN"/>
              <a:t>k</a:t>
            </a:r>
            <a:r>
              <a:rPr lang="zh-CN" altLang="zh-CN"/>
              <a:t>个分类，每个分类对应的样本数量为</a:t>
            </a:r>
            <a:r>
              <a:rPr lang="en-US" altLang="zh-CN">
                <a:latin typeface="Cambria Math" charset="0"/>
              </a:rPr>
              <a:t>N</a:t>
            </a:r>
            <a:r>
              <a:rPr lang="zh-CN" altLang="zh-CN">
                <a:latin typeface="Cambria Math" charset="0"/>
              </a:rPr>
              <a:t>_</a:t>
            </a:r>
            <a:r>
              <a:rPr lang="en-US" altLang="zh-CN">
                <a:latin typeface="Cambria Math" charset="0"/>
              </a:rPr>
              <a:t>i</a:t>
            </a:r>
            <a:endParaRPr lang="en-US" altLang="zh-CN"/>
          </a:p>
          <a:p>
            <a:pPr eaLnBrk="1" hangingPunct="1">
              <a:spcBef>
                <a:spcPct val="0"/>
              </a:spcBef>
            </a:pPr>
            <a:endParaRPr lang="en-US" altLang="zh-CN"/>
          </a:p>
          <a:p>
            <a:pPr eaLnBrk="1" hangingPunct="1">
              <a:spcBef>
                <a:spcPct val="0"/>
              </a:spcBef>
            </a:pPr>
            <a:r>
              <a:rPr lang="zh-CN" altLang="zh-CN"/>
              <a:t>假设当前样本集</a:t>
            </a:r>
            <a:r>
              <a:rPr lang="en-US" altLang="zh-CN"/>
              <a:t>D</a:t>
            </a:r>
            <a:r>
              <a:rPr lang="zh-CN" altLang="zh-CN"/>
              <a:t>中有</a:t>
            </a:r>
            <a:r>
              <a:rPr lang="en-US" altLang="zh-CN"/>
              <a:t>N </a:t>
            </a:r>
            <a:r>
              <a:rPr lang="zh-CN" altLang="zh-CN"/>
              <a:t>个样本，每个样本都有一些属性，假设我们目前取属性</a:t>
            </a:r>
            <a:r>
              <a:rPr lang="en-US" altLang="zh-CN"/>
              <a:t>A</a:t>
            </a:r>
            <a:r>
              <a:rPr lang="zh-CN" altLang="zh-CN"/>
              <a:t>作为我们计算信息增益的属性。</a:t>
            </a:r>
          </a:p>
          <a:p>
            <a:pPr eaLnBrk="1" hangingPunct="1">
              <a:spcBef>
                <a:spcPct val="0"/>
              </a:spcBef>
            </a:pPr>
            <a:r>
              <a:rPr lang="zh-CN" altLang="zh-CN"/>
              <a:t>根据属性</a:t>
            </a:r>
            <a:r>
              <a:rPr lang="en-US" altLang="zh-CN"/>
              <a:t>A</a:t>
            </a:r>
            <a:r>
              <a:rPr lang="zh-CN" altLang="zh-CN"/>
              <a:t>，我们可以用属性</a:t>
            </a:r>
            <a:r>
              <a:rPr lang="en-US" altLang="zh-CN"/>
              <a:t>A</a:t>
            </a:r>
            <a:r>
              <a:rPr lang="zh-CN" altLang="zh-CN"/>
              <a:t>的不同取值（假设有</a:t>
            </a:r>
            <a:r>
              <a:rPr lang="en-US" altLang="zh-CN"/>
              <a:t>v</a:t>
            </a:r>
            <a:r>
              <a:rPr lang="zh-CN" altLang="zh-CN"/>
              <a:t>种），将整个样本集</a:t>
            </a:r>
            <a:r>
              <a:rPr lang="en-US" altLang="zh-CN"/>
              <a:t>D</a:t>
            </a:r>
            <a:r>
              <a:rPr lang="zh-CN" altLang="zh-CN"/>
              <a:t>分为</a:t>
            </a:r>
            <a:r>
              <a:rPr lang="en-US" altLang="zh-CN"/>
              <a:t>v</a:t>
            </a:r>
            <a:r>
              <a:rPr lang="zh-CN" altLang="zh-CN"/>
              <a:t>个子样本集</a:t>
            </a:r>
            <a:r>
              <a:rPr lang="en-US" altLang="zh-CN"/>
              <a:t>D</a:t>
            </a:r>
            <a:r>
              <a:rPr lang="zh-CN" altLang="zh-CN"/>
              <a:t>_</a:t>
            </a:r>
            <a:r>
              <a:rPr lang="en-US" altLang="zh-CN"/>
              <a:t>i (i=1,2,3···v)</a:t>
            </a:r>
            <a:r>
              <a:rPr lang="zh-CN" altLang="zh-CN"/>
              <a:t>，每个样本子集的样本数为</a:t>
            </a:r>
            <a:r>
              <a:rPr lang="en-US" altLang="zh-CN"/>
              <a:t>N</a:t>
            </a:r>
            <a:r>
              <a:rPr lang="zh-CN" altLang="zh-CN"/>
              <a:t>，那么每一个样本子集的频率为：</a:t>
            </a:r>
          </a:p>
          <a:p>
            <a:pPr eaLnBrk="1" hangingPunct="1">
              <a:spcBef>
                <a:spcPct val="0"/>
              </a:spcBef>
            </a:pPr>
            <a:endParaRPr lang="en-US" altLang="zh-CN"/>
          </a:p>
          <a:p>
            <a:pPr eaLnBrk="1" hangingPunct="1">
              <a:spcBef>
                <a:spcPct val="0"/>
              </a:spcBef>
            </a:pPr>
            <a:r>
              <a:rPr lang="zh-CN" altLang="en-US"/>
              <a:t>得到了信息增益之后，我们就可以根据信息增益来确定分支路径。</a:t>
            </a:r>
            <a:endParaRPr lang="en-US" altLang="zh-CN"/>
          </a:p>
          <a:p>
            <a:pPr eaLnBrk="1" hangingPunct="1">
              <a:spcBef>
                <a:spcPct val="0"/>
              </a:spcBef>
            </a:pPr>
            <a:endParaRPr lang="zh-CN" altLang="zh-CN"/>
          </a:p>
          <a:p>
            <a:pPr eaLnBrk="1" hangingPunct="1">
              <a:spcBef>
                <a:spcPct val="0"/>
              </a:spcBef>
            </a:pPr>
            <a:endParaRPr lang="zh-CN" altLang="en-US"/>
          </a:p>
        </p:txBody>
      </p:sp>
      <p:sp>
        <p:nvSpPr>
          <p:cNvPr id="245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A31E0C36-E4B1-E146-A876-5045FC575714}" type="slidenum">
              <a:rPr lang="zh-CN" altLang="en-US"/>
              <a:pPr/>
              <a:t>7</a:t>
            </a:fld>
            <a:endParaRPr lang="zh-CN" altLang="en-US"/>
          </a:p>
        </p:txBody>
      </p:sp>
    </p:spTree>
    <p:extLst>
      <p:ext uri="{BB962C8B-B14F-4D97-AF65-F5344CB8AC3E}">
        <p14:creationId xmlns:p14="http://schemas.microsoft.com/office/powerpoint/2010/main" val="57083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假设有</a:t>
            </a:r>
            <a:r>
              <a:rPr kumimoji="1" lang="en-US" altLang="zh-CN" dirty="0" smtClean="0"/>
              <a:t>24</a:t>
            </a:r>
            <a:r>
              <a:rPr kumimoji="1" lang="zh-CN" altLang="en-US" dirty="0" smtClean="0"/>
              <a:t>万条数据，那么假设第一步均分，每一个条件有</a:t>
            </a:r>
            <a:r>
              <a:rPr kumimoji="1" lang="en-US" altLang="zh-CN" dirty="0" smtClean="0"/>
              <a:t>8</a:t>
            </a:r>
            <a:r>
              <a:rPr kumimoji="1" lang="zh-CN" altLang="en-US" dirty="0" smtClean="0"/>
              <a:t>万条数据对应。那么我们可以判定其中</a:t>
            </a:r>
            <a:r>
              <a:rPr kumimoji="1" lang="en-US" altLang="zh-CN" dirty="0" smtClean="0"/>
              <a:t>&gt;20000</a:t>
            </a:r>
            <a:r>
              <a:rPr kumimoji="1" lang="zh-CN" altLang="en-US" dirty="0" smtClean="0"/>
              <a:t>转的那些数据代表着不正常运行的情况。</a:t>
            </a:r>
          </a:p>
          <a:p>
            <a:r>
              <a:rPr kumimoji="1" lang="zh-CN" altLang="en-US" dirty="0" smtClean="0"/>
              <a:t>然后在转速小于</a:t>
            </a:r>
            <a:r>
              <a:rPr kumimoji="1" lang="en-US" altLang="zh-CN" dirty="0" smtClean="0"/>
              <a:t>10000</a:t>
            </a:r>
            <a:r>
              <a:rPr kumimoji="1" lang="zh-CN" altLang="en-US" dirty="0" smtClean="0"/>
              <a:t>转的那些数据里面，再顺着负载细分，细分之后按照应变再来细分。最后的到的长方形的方框，就是代表着分类结果。</a:t>
            </a:r>
          </a:p>
          <a:p>
            <a:r>
              <a:rPr kumimoji="1" lang="zh-CN" altLang="en-US" dirty="0" smtClean="0"/>
              <a:t>那么这个模型是怎么来的呢？就是我们用一些已经分好类的数据，结合前面说的信息熵和信息增益来构建的。每一条分支的下一个节点是什么？是负载还是应变？这些都是由信息增益来决定。</a:t>
            </a:r>
          </a:p>
          <a:p>
            <a:r>
              <a:rPr kumimoji="1" lang="zh-CN" altLang="en-US" dirty="0" smtClean="0"/>
              <a:t>当模型建立完毕之后，我们就可以用这个模型来对没分类的数据进行分类预测。</a:t>
            </a:r>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8</a:t>
            </a:fld>
            <a:endParaRPr lang="zh-CN" altLang="en-US"/>
          </a:p>
        </p:txBody>
      </p:sp>
    </p:spTree>
    <p:extLst>
      <p:ext uri="{BB962C8B-B14F-4D97-AF65-F5344CB8AC3E}">
        <p14:creationId xmlns:p14="http://schemas.microsoft.com/office/powerpoint/2010/main" val="182494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如图所示，这是二维空间内的解决办法。每一维度代表着一个属性。所以我们有多少个属性就有多少维度。</a:t>
            </a:r>
          </a:p>
          <a:p>
            <a:r>
              <a:rPr kumimoji="1" lang="zh-CN" altLang="en-US" dirty="0" smtClean="0"/>
              <a:t>如果是线性可分的话，那么就可以直接划分出来。但是实际情况一般都是线性不可分，所以这个时候我们就需要将数据映射到更高维</a:t>
            </a:r>
          </a:p>
          <a:p>
            <a:r>
              <a:rPr kumimoji="1" lang="zh-CN" altLang="en-US" dirty="0" smtClean="0"/>
              <a:t>从而得到一个可以将他们完整划分开来的超平面。</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9</a:t>
            </a:fld>
            <a:endParaRPr lang="zh-CN" altLang="en-US"/>
          </a:p>
        </p:txBody>
      </p:sp>
    </p:spTree>
    <p:extLst>
      <p:ext uri="{BB962C8B-B14F-4D97-AF65-F5344CB8AC3E}">
        <p14:creationId xmlns:p14="http://schemas.microsoft.com/office/powerpoint/2010/main" val="77505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因为获取的数据为浮点数表示的连续值，如果给每个取值开一个分支显然不可行，</a:t>
            </a:r>
            <a:endParaRPr lang="en-US" altLang="zh-CN" dirty="0"/>
          </a:p>
          <a:p>
            <a:pPr eaLnBrk="1" hangingPunct="1">
              <a:spcBef>
                <a:spcPct val="0"/>
              </a:spcBef>
            </a:pPr>
            <a:r>
              <a:rPr lang="zh-CN" altLang="zh-CN" dirty="0"/>
              <a:t>就算是将精度降低到</a:t>
            </a:r>
            <a:r>
              <a:rPr lang="en-US" altLang="zh-CN" dirty="0"/>
              <a:t>0.1</a:t>
            </a:r>
            <a:r>
              <a:rPr lang="zh-CN" altLang="zh-CN" dirty="0"/>
              <a:t>，那么五个属性延展开来最后还是会超过上亿种分支的可能</a:t>
            </a:r>
          </a:p>
          <a:p>
            <a:pPr eaLnBrk="1" hangingPunct="1">
              <a:spcBef>
                <a:spcPct val="0"/>
              </a:spcBef>
            </a:pPr>
            <a:r>
              <a:rPr lang="zh-CN" altLang="zh-CN" dirty="0"/>
              <a:t>显然这个数量级对于及于决策树的分类问题是很不友好的，所以在进行模型构建之前需要进行数值离散化处理。</a:t>
            </a:r>
            <a:endParaRPr lang="zh-CN" altLang="en-US" dirty="0"/>
          </a:p>
        </p:txBody>
      </p:sp>
      <p:sp>
        <p:nvSpPr>
          <p:cNvPr id="3072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E0D7E29-B0AA-D74B-97D2-3A57D9355F51}" type="slidenum">
              <a:rPr lang="zh-CN" altLang="en-US"/>
              <a:pPr/>
              <a:t>12</a:t>
            </a:fld>
            <a:endParaRPr lang="zh-CN" altLang="en-US"/>
          </a:p>
        </p:txBody>
      </p:sp>
    </p:spTree>
    <p:extLst>
      <p:ext uri="{BB962C8B-B14F-4D97-AF65-F5344CB8AC3E}">
        <p14:creationId xmlns:p14="http://schemas.microsoft.com/office/powerpoint/2010/main" val="128015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为了实现整体的逻辑以及</a:t>
            </a:r>
            <a:r>
              <a:rPr kumimoji="1" lang="en-US" altLang="zh-CN" dirty="0" smtClean="0"/>
              <a:t>GUI</a:t>
            </a:r>
            <a:r>
              <a:rPr kumimoji="1" lang="zh-CN" altLang="en-US" dirty="0" smtClean="0"/>
              <a:t>显示，一共定义了</a:t>
            </a:r>
            <a:r>
              <a:rPr kumimoji="1" lang="en-US" altLang="zh-CN" dirty="0" smtClean="0"/>
              <a:t>13</a:t>
            </a:r>
            <a:r>
              <a:rPr kumimoji="1" lang="zh-CN" altLang="en-US" dirty="0" smtClean="0"/>
              <a:t>个类。其中</a:t>
            </a:r>
            <a:r>
              <a:rPr kumimoji="1" lang="en-US" altLang="zh-CN" dirty="0" smtClean="0"/>
              <a:t>GUI</a:t>
            </a:r>
            <a:r>
              <a:rPr kumimoji="1" lang="zh-CN" altLang="en-US" dirty="0" smtClean="0"/>
              <a:t>类有两个，数据离散化有三个，数据存取有</a:t>
            </a:r>
            <a:r>
              <a:rPr kumimoji="1" lang="en-US" altLang="zh-CN" dirty="0" smtClean="0"/>
              <a:t>5</a:t>
            </a:r>
            <a:r>
              <a:rPr kumimoji="1" lang="zh-CN" altLang="en-US" dirty="0" smtClean="0"/>
              <a:t>个，建模和测试有</a:t>
            </a:r>
            <a:r>
              <a:rPr kumimoji="1" lang="en-US" altLang="zh-CN" dirty="0" smtClean="0"/>
              <a:t>3</a:t>
            </a:r>
            <a:r>
              <a:rPr kumimoji="1" lang="zh-CN" altLang="en-US" dirty="0" smtClean="0"/>
              <a:t>个。其中一共包含了</a:t>
            </a:r>
            <a:r>
              <a:rPr kumimoji="1" lang="en-US" altLang="zh-CN" dirty="0" smtClean="0"/>
              <a:t>116</a:t>
            </a:r>
            <a:r>
              <a:rPr kumimoji="1" lang="zh-CN" altLang="en-US" dirty="0" smtClean="0"/>
              <a:t>个方法，也就是函数。因为支持向量机部分内容过于繁杂，代码量巨大。所以直接采用了台湾大学林智仁教授的开源软件包，在其上进行类似二次开发的行为。</a:t>
            </a:r>
          </a:p>
          <a:p>
            <a:endParaRPr kumimoji="1" lang="zh-CN" altLang="en-US" dirty="0" smtClean="0"/>
          </a:p>
          <a:p>
            <a:r>
              <a:rPr kumimoji="1" lang="zh-CN" altLang="en-US" dirty="0" smtClean="0"/>
              <a:t>所以工作量主要在决策树上。</a:t>
            </a:r>
            <a:r>
              <a:rPr kumimoji="1" lang="en-US" altLang="zh-CN" dirty="0" smtClean="0"/>
              <a:t>13</a:t>
            </a:r>
            <a:r>
              <a:rPr kumimoji="1" lang="zh-CN" altLang="en-US" dirty="0" smtClean="0"/>
              <a:t>个类中一共有</a:t>
            </a:r>
            <a:r>
              <a:rPr kumimoji="1" lang="en-US" altLang="zh-CN" dirty="0" smtClean="0"/>
              <a:t>9</a:t>
            </a:r>
            <a:r>
              <a:rPr kumimoji="1" lang="zh-CN" altLang="en-US" dirty="0" smtClean="0"/>
              <a:t>个用于实现该模型。其他四个中两个用于用户图形界面，两个用于</a:t>
            </a:r>
            <a:r>
              <a:rPr kumimoji="1" lang="en-US" altLang="zh-CN" dirty="0" smtClean="0"/>
              <a:t>SVM</a:t>
            </a:r>
            <a:r>
              <a:rPr kumimoji="1" lang="zh-CN" altLang="en-US" dirty="0" smtClean="0"/>
              <a:t>实现。</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13</a:t>
            </a:fld>
            <a:endParaRPr lang="zh-CN" altLang="en-US"/>
          </a:p>
        </p:txBody>
      </p:sp>
    </p:spTree>
    <p:extLst>
      <p:ext uri="{BB962C8B-B14F-4D97-AF65-F5344CB8AC3E}">
        <p14:creationId xmlns:p14="http://schemas.microsoft.com/office/powerpoint/2010/main" val="33822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9144000" cy="728663"/>
          </a:xfrm>
          <a:prstGeom prst="rect">
            <a:avLst/>
          </a:prstGeom>
          <a:effectLst>
            <a:reflection stA="43000" endPos="30000" dist="50800" dir="5400000" sy="-100000" algn="bl" rotWithShape="0"/>
          </a:effectLst>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8C274AEA-8A5B-FD43-B8B8-16303263B41D}"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13354B4-F698-414D-B141-6BE6FA89E829}" type="slidenum">
              <a:rPr lang="zh-CN" altLang="en-US"/>
              <a:pPr>
                <a:defRPr/>
              </a:pPr>
              <a:t>‹#›</a:t>
            </a:fld>
            <a:endParaRPr lang="zh-CN" altLang="en-US"/>
          </a:p>
        </p:txBody>
      </p:sp>
    </p:spTree>
    <p:extLst>
      <p:ext uri="{BB962C8B-B14F-4D97-AF65-F5344CB8AC3E}">
        <p14:creationId xmlns:p14="http://schemas.microsoft.com/office/powerpoint/2010/main" val="19659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0FE150B-1AFC-8C47-A4AE-531F5EBCE263}"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8A0455F-E8B1-0D4A-A929-E6753C2A54E1}" type="slidenum">
              <a:rPr lang="zh-CN" altLang="en-US"/>
              <a:pPr>
                <a:defRPr/>
              </a:pPr>
              <a:t>‹#›</a:t>
            </a:fld>
            <a:endParaRPr lang="zh-CN" altLang="en-US"/>
          </a:p>
        </p:txBody>
      </p:sp>
    </p:spTree>
    <p:extLst>
      <p:ext uri="{BB962C8B-B14F-4D97-AF65-F5344CB8AC3E}">
        <p14:creationId xmlns:p14="http://schemas.microsoft.com/office/powerpoint/2010/main" val="10211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C3884B6-3618-6748-A499-26EA28178F80}"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96DA113-CAF0-1A4C-8BD5-A62D09424BEA}" type="slidenum">
              <a:rPr lang="zh-CN" altLang="en-US"/>
              <a:pPr>
                <a:defRPr/>
              </a:pPr>
              <a:t>‹#›</a:t>
            </a:fld>
            <a:endParaRPr lang="zh-CN" altLang="en-US"/>
          </a:p>
        </p:txBody>
      </p:sp>
    </p:spTree>
    <p:extLst>
      <p:ext uri="{BB962C8B-B14F-4D97-AF65-F5344CB8AC3E}">
        <p14:creationId xmlns:p14="http://schemas.microsoft.com/office/powerpoint/2010/main" val="48463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5C25521-7194-F646-9310-0F3B6A10F1B1}"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3D361FB-FEA4-3348-A21F-68BE2132F54A}" type="slidenum">
              <a:rPr lang="zh-CN" altLang="en-US"/>
              <a:pPr>
                <a:defRPr/>
              </a:pPr>
              <a:t>‹#›</a:t>
            </a:fld>
            <a:endParaRPr lang="zh-CN" altLang="en-US"/>
          </a:p>
        </p:txBody>
      </p:sp>
    </p:spTree>
    <p:extLst>
      <p:ext uri="{BB962C8B-B14F-4D97-AF65-F5344CB8AC3E}">
        <p14:creationId xmlns:p14="http://schemas.microsoft.com/office/powerpoint/2010/main" val="167251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DD7C764-4B6F-2545-9D4E-5A4ABF772044}"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FE78D97-F294-FD4E-94F8-D12B2827A85C}" type="slidenum">
              <a:rPr lang="zh-CN" altLang="en-US"/>
              <a:pPr>
                <a:defRPr/>
              </a:pPr>
              <a:t>‹#›</a:t>
            </a:fld>
            <a:endParaRPr lang="zh-CN" altLang="en-US"/>
          </a:p>
        </p:txBody>
      </p:sp>
    </p:spTree>
    <p:extLst>
      <p:ext uri="{BB962C8B-B14F-4D97-AF65-F5344CB8AC3E}">
        <p14:creationId xmlns:p14="http://schemas.microsoft.com/office/powerpoint/2010/main" val="162025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F9E1C5D-4F9A-AF46-8FEE-98BC57ECC016}"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A9AF1CF-AF01-554E-8AC6-E28D378148A8}" type="slidenum">
              <a:rPr lang="zh-CN" altLang="en-US"/>
              <a:pPr>
                <a:defRPr/>
              </a:pPr>
              <a:t>‹#›</a:t>
            </a:fld>
            <a:endParaRPr lang="zh-CN" altLang="en-US"/>
          </a:p>
        </p:txBody>
      </p:sp>
    </p:spTree>
    <p:extLst>
      <p:ext uri="{BB962C8B-B14F-4D97-AF65-F5344CB8AC3E}">
        <p14:creationId xmlns:p14="http://schemas.microsoft.com/office/powerpoint/2010/main" val="14739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47910A72-35A1-164D-9F09-92192D7A3865}" type="datetimeFigureOut">
              <a:rPr lang="zh-CN" altLang="en-US"/>
              <a:pPr>
                <a:defRPr/>
              </a:pPr>
              <a:t>2018/5/29</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AA140A46-0456-994A-87BA-843B3285F713}" type="slidenum">
              <a:rPr lang="zh-CN" altLang="en-US"/>
              <a:pPr>
                <a:defRPr/>
              </a:pPr>
              <a:t>‹#›</a:t>
            </a:fld>
            <a:endParaRPr lang="zh-CN" altLang="en-US"/>
          </a:p>
        </p:txBody>
      </p:sp>
    </p:spTree>
    <p:extLst>
      <p:ext uri="{BB962C8B-B14F-4D97-AF65-F5344CB8AC3E}">
        <p14:creationId xmlns:p14="http://schemas.microsoft.com/office/powerpoint/2010/main" val="196471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FB40194C-93E5-7942-9EF9-4BAD46F2D751}" type="datetimeFigureOut">
              <a:rPr lang="zh-CN" altLang="en-US"/>
              <a:pPr>
                <a:defRPr/>
              </a:pPr>
              <a:t>2018/5/29</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767B688-BCA0-DB42-AB98-EDE7EBFA652B}" type="slidenum">
              <a:rPr lang="zh-CN" altLang="en-US"/>
              <a:pPr>
                <a:defRPr/>
              </a:pPr>
              <a:t>‹#›</a:t>
            </a:fld>
            <a:endParaRPr lang="zh-CN" altLang="en-US"/>
          </a:p>
        </p:txBody>
      </p:sp>
    </p:spTree>
    <p:extLst>
      <p:ext uri="{BB962C8B-B14F-4D97-AF65-F5344CB8AC3E}">
        <p14:creationId xmlns:p14="http://schemas.microsoft.com/office/powerpoint/2010/main" val="125065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0154EC-8CA6-D541-B170-E7776EDA4E13}" type="datetimeFigureOut">
              <a:rPr lang="zh-CN" altLang="en-US"/>
              <a:pPr>
                <a:defRPr/>
              </a:pPr>
              <a:t>2018/5/29</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C59F390-95EB-ED4F-B758-176C8C49E650}" type="slidenum">
              <a:rPr lang="zh-CN" altLang="en-US"/>
              <a:pPr>
                <a:defRPr/>
              </a:pPr>
              <a:t>‹#›</a:t>
            </a:fld>
            <a:endParaRPr lang="zh-CN" altLang="en-US"/>
          </a:p>
        </p:txBody>
      </p:sp>
    </p:spTree>
    <p:extLst>
      <p:ext uri="{BB962C8B-B14F-4D97-AF65-F5344CB8AC3E}">
        <p14:creationId xmlns:p14="http://schemas.microsoft.com/office/powerpoint/2010/main" val="10987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801685B2-243C-E14D-83E2-7A89CD4CE6D6}"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43E4AF4-ED99-DB44-9E49-5095CFDAE8B9}" type="slidenum">
              <a:rPr lang="zh-CN" altLang="en-US"/>
              <a:pPr>
                <a:defRPr/>
              </a:pPr>
              <a:t>‹#›</a:t>
            </a:fld>
            <a:endParaRPr lang="zh-CN" altLang="en-US"/>
          </a:p>
        </p:txBody>
      </p:sp>
    </p:spTree>
    <p:extLst>
      <p:ext uri="{BB962C8B-B14F-4D97-AF65-F5344CB8AC3E}">
        <p14:creationId xmlns:p14="http://schemas.microsoft.com/office/powerpoint/2010/main" val="19597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4C1B697-684F-394C-9945-917DFAC3F856}"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673715-792E-D641-90D1-44CC24711B70}" type="slidenum">
              <a:rPr lang="zh-CN" altLang="en-US"/>
              <a:pPr>
                <a:defRPr/>
              </a:pPr>
              <a:t>‹#›</a:t>
            </a:fld>
            <a:endParaRPr lang="zh-CN" altLang="en-US"/>
          </a:p>
        </p:txBody>
      </p:sp>
    </p:spTree>
    <p:extLst>
      <p:ext uri="{BB962C8B-B14F-4D97-AF65-F5344CB8AC3E}">
        <p14:creationId xmlns:p14="http://schemas.microsoft.com/office/powerpoint/2010/main" val="15197401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3CD593F-6602-F741-B707-BE34B580CEC6}" type="datetimeFigureOut">
              <a:rPr lang="zh-CN" altLang="en-US"/>
              <a:pPr>
                <a:defRPr/>
              </a:pPr>
              <a:t>2018/5/29</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94ADE7F3-10AF-ED46-999D-563F9565C48A}" type="slidenum">
              <a:rPr lang="zh-CN" altLang="en-US"/>
              <a:pPr>
                <a:defRPr/>
              </a:pPr>
              <a:t>‹#›</a:t>
            </a:fld>
            <a:endParaRPr lang="zh-CN" altLang="en-US"/>
          </a:p>
        </p:txBody>
      </p:sp>
      <p:pic>
        <p:nvPicPr>
          <p:cNvPr id="7" name="图片 6"/>
          <p:cNvPicPr>
            <a:picLocks noChangeAspect="1"/>
          </p:cNvPicPr>
          <p:nvPr userDrawn="1"/>
        </p:nvPicPr>
        <p:blipFill>
          <a:blip r:embed="rId13"/>
          <a:stretch>
            <a:fillRect/>
          </a:stretch>
        </p:blipFill>
        <p:spPr>
          <a:xfrm>
            <a:off x="0" y="0"/>
            <a:ext cx="9144000" cy="638175"/>
          </a:xfrm>
          <a:prstGeom prst="rect">
            <a:avLst/>
          </a:prstGeom>
          <a:effectLst>
            <a:reflection stA="43000" endPos="29000" dir="5400000" sy="-100000" algn="bl" rotWithShape="0"/>
          </a:effectLst>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6.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0" y="1495425"/>
            <a:ext cx="9144000" cy="1452563"/>
          </a:xfrm>
        </p:spPr>
        <p:txBody>
          <a:bodyPr/>
          <a:lstStyle/>
          <a:p>
            <a:pPr eaLnBrk="1" hangingPunct="1"/>
            <a:r>
              <a:rPr lang="zh-CN" altLang="en-US" sz="7200" b="1">
                <a:latin typeface="华文楷体" charset="0"/>
                <a:ea typeface="华文楷体" charset="0"/>
              </a:rPr>
              <a:t>毕业设计论文答辩</a:t>
            </a:r>
            <a:endParaRPr lang="zh-CN" altLang="en-US" sz="7200">
              <a:latin typeface="华文楷体" charset="0"/>
              <a:ea typeface="华文楷体" charset="0"/>
            </a:endParaRPr>
          </a:p>
        </p:txBody>
      </p:sp>
      <p:sp>
        <p:nvSpPr>
          <p:cNvPr id="5" name="矩形 4"/>
          <p:cNvSpPr/>
          <p:nvPr/>
        </p:nvSpPr>
        <p:spPr>
          <a:xfrm>
            <a:off x="1" y="3576637"/>
            <a:ext cx="9144000" cy="707886"/>
          </a:xfrm>
          <a:prstGeom prst="rect">
            <a:avLst/>
          </a:prstGeom>
          <a:noFill/>
        </p:spPr>
        <p:txBody>
          <a:bodyPr>
            <a:spAutoFit/>
          </a:bodyPr>
          <a:lstStyle/>
          <a:p>
            <a:pPr algn="ctr" eaLnBrk="1" fontAlgn="auto" hangingPunct="1">
              <a:spcBef>
                <a:spcPts val="0"/>
              </a:spcBef>
              <a:spcAft>
                <a:spcPts val="0"/>
              </a:spcAft>
              <a:defRPr/>
            </a:pPr>
            <a:r>
              <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新魏" panose="02010800040101010101" pitchFamily="2" charset="-122"/>
                <a:ea typeface="华文新魏" panose="02010800040101010101" pitchFamily="2" charset="-122"/>
              </a:rPr>
              <a:t>基于工业大数据的故障诊断模型设计</a:t>
            </a:r>
            <a:endPar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endParaRPr>
          </a:p>
        </p:txBody>
      </p:sp>
      <p:sp>
        <p:nvSpPr>
          <p:cNvPr id="14339" name="文本框 5"/>
          <p:cNvSpPr txBox="1">
            <a:spLocks noChangeArrowheads="1"/>
          </p:cNvSpPr>
          <p:nvPr/>
        </p:nvSpPr>
        <p:spPr bwMode="auto">
          <a:xfrm>
            <a:off x="0" y="469582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dirty="0"/>
              <a:t>指导老师： 金海、吴波</a:t>
            </a:r>
            <a:endParaRPr lang="en-US" altLang="zh-CN" sz="2400" dirty="0"/>
          </a:p>
        </p:txBody>
      </p:sp>
      <p:sp>
        <p:nvSpPr>
          <p:cNvPr id="14340" name="矩形 6"/>
          <p:cNvSpPr>
            <a:spLocks noChangeArrowheads="1"/>
          </p:cNvSpPr>
          <p:nvPr/>
        </p:nvSpPr>
        <p:spPr bwMode="auto">
          <a:xfrm>
            <a:off x="3213100" y="5399088"/>
            <a:ext cx="2546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a:t>答辩人： 张照博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628650" y="661235"/>
            <a:ext cx="7886700" cy="1325562"/>
          </a:xfrm>
        </p:spPr>
        <p:txBody>
          <a:bodyPr/>
          <a:lstStyle/>
          <a:p>
            <a:pPr eaLnBrk="1" hangingPunct="1"/>
            <a:r>
              <a:rPr lang="en-US" altLang="zh-CN" sz="3600" dirty="0"/>
              <a:t>3. </a:t>
            </a:r>
            <a:r>
              <a:rPr lang="zh-CN" altLang="en-US" sz="3600" dirty="0"/>
              <a:t>内容设计</a:t>
            </a:r>
          </a:p>
        </p:txBody>
      </p:sp>
      <p:sp>
        <p:nvSpPr>
          <p:cNvPr id="27650" name="内容占位符 2"/>
          <p:cNvSpPr>
            <a:spLocks noGrp="1"/>
          </p:cNvSpPr>
          <p:nvPr>
            <p:ph idx="1"/>
          </p:nvPr>
        </p:nvSpPr>
        <p:spPr>
          <a:xfrm>
            <a:off x="628650" y="1986797"/>
            <a:ext cx="7886700" cy="4351338"/>
          </a:xfrm>
        </p:spPr>
        <p:txBody>
          <a:bodyPr/>
          <a:lstStyle/>
          <a:p>
            <a:pPr eaLnBrk="1" hangingPunct="1"/>
            <a:r>
              <a:rPr lang="zh-CN" altLang="en-US" dirty="0"/>
              <a:t>数据存储采用</a:t>
            </a:r>
            <a:r>
              <a:rPr lang="en-US" altLang="zh-CN" dirty="0" err="1"/>
              <a:t>Mysql</a:t>
            </a:r>
            <a:r>
              <a:rPr lang="zh-CN" altLang="en-US" dirty="0"/>
              <a:t>数据库</a:t>
            </a:r>
            <a:endParaRPr lang="en-US" altLang="zh-CN" dirty="0"/>
          </a:p>
          <a:p>
            <a:pPr eaLnBrk="1" hangingPunct="1"/>
            <a:endParaRPr lang="en-US" altLang="zh-CN" dirty="0"/>
          </a:p>
          <a:p>
            <a:pPr eaLnBrk="1" hangingPunct="1"/>
            <a:r>
              <a:rPr lang="zh-CN" altLang="en-US" dirty="0"/>
              <a:t>数据清洗采用</a:t>
            </a:r>
            <a:r>
              <a:rPr lang="en-US" altLang="zh-CN" dirty="0"/>
              <a:t>C++</a:t>
            </a:r>
          </a:p>
          <a:p>
            <a:pPr eaLnBrk="1" hangingPunct="1"/>
            <a:endParaRPr lang="en-US" altLang="zh-CN" dirty="0"/>
          </a:p>
          <a:p>
            <a:pPr eaLnBrk="1" hangingPunct="1"/>
            <a:r>
              <a:rPr lang="zh-CN" altLang="en-US" dirty="0"/>
              <a:t>模型建立，数据计算采用</a:t>
            </a:r>
            <a:r>
              <a:rPr lang="en-US" altLang="zh-CN" dirty="0"/>
              <a:t>Java</a:t>
            </a:r>
          </a:p>
          <a:p>
            <a:pPr eaLnBrk="1" hangingPunct="1"/>
            <a:endParaRPr lang="en-US" altLang="zh-CN" dirty="0"/>
          </a:p>
          <a:p>
            <a:pPr eaLnBrk="1" hangingPunct="1"/>
            <a:r>
              <a:rPr lang="zh-CN" altLang="en-US" dirty="0" smtClean="0"/>
              <a:t>数据拟合、可视化</a:t>
            </a:r>
            <a:r>
              <a:rPr lang="zh-CN" altLang="en-US" dirty="0"/>
              <a:t>采用</a:t>
            </a:r>
            <a:r>
              <a:rPr lang="en-US" altLang="zh-CN" dirty="0" smtClean="0"/>
              <a:t>python</a:t>
            </a:r>
            <a:endParaRPr lang="en-US" altLang="zh-CN" dirty="0"/>
          </a:p>
          <a:p>
            <a:pPr eaLnBrk="1" hangingPunct="1"/>
            <a:endParaRPr lang="zh-CN" altLang="en-US" dirty="0"/>
          </a:p>
        </p:txBody>
      </p:sp>
      <p:pic>
        <p:nvPicPr>
          <p:cNvPr id="276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9175" y="2986922"/>
            <a:ext cx="18510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3955297"/>
            <a:ext cx="1812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5250" y="5031622"/>
            <a:ext cx="11096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009022"/>
            <a:ext cx="12430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628650" y="648750"/>
            <a:ext cx="7886700" cy="1325562"/>
          </a:xfrm>
        </p:spPr>
        <p:txBody>
          <a:bodyPr/>
          <a:lstStyle/>
          <a:p>
            <a:pPr eaLnBrk="1" hangingPunct="1"/>
            <a:r>
              <a:rPr lang="en-US" altLang="zh-CN" sz="2800" dirty="0"/>
              <a:t>3.1 </a:t>
            </a:r>
            <a:r>
              <a:rPr lang="zh-CN" altLang="en-US" sz="2800" dirty="0"/>
              <a:t>数据存取</a:t>
            </a:r>
          </a:p>
        </p:txBody>
      </p:sp>
      <p:sp>
        <p:nvSpPr>
          <p:cNvPr id="28674" name="内容占位符 2"/>
          <p:cNvSpPr>
            <a:spLocks noGrp="1"/>
          </p:cNvSpPr>
          <p:nvPr>
            <p:ph idx="1"/>
          </p:nvPr>
        </p:nvSpPr>
        <p:spPr/>
        <p:txBody>
          <a:bodyPr/>
          <a:lstStyle/>
          <a:p>
            <a:pPr marL="0" indent="0" eaLnBrk="1" hangingPunct="1">
              <a:lnSpc>
                <a:spcPct val="150000"/>
              </a:lnSpc>
              <a:buFont typeface="Arial" charset="0"/>
              <a:buNone/>
            </a:pPr>
            <a:r>
              <a:rPr lang="zh-CN" altLang="en-US" sz="1600" dirty="0">
                <a:latin typeface="宋体" charset="0"/>
              </a:rPr>
              <a:t> </a:t>
            </a:r>
            <a:r>
              <a:rPr lang="zh-CN" altLang="en-US" sz="1600" dirty="0" smtClean="0">
                <a:latin typeface="宋体" charset="0"/>
              </a:rPr>
              <a:t>   数据</a:t>
            </a:r>
            <a:r>
              <a:rPr lang="zh-CN" altLang="en-US" sz="1600" dirty="0">
                <a:latin typeface="宋体" charset="0"/>
              </a:rPr>
              <a:t>集来自网络，是</a:t>
            </a:r>
            <a:r>
              <a:rPr lang="en-US" altLang="zh-CN" sz="1600" dirty="0" err="1">
                <a:latin typeface="宋体" charset="0"/>
              </a:rPr>
              <a:t>Github</a:t>
            </a:r>
            <a:r>
              <a:rPr lang="zh-CN" altLang="zh-CN" sz="1600" dirty="0">
                <a:latin typeface="宋体" charset="0"/>
              </a:rPr>
              <a:t>上一个</a:t>
            </a:r>
            <a:r>
              <a:rPr lang="en-US" altLang="zh-CN" sz="1600" dirty="0">
                <a:latin typeface="宋体" charset="0"/>
              </a:rPr>
              <a:t>Fault Diagnosis</a:t>
            </a:r>
            <a:r>
              <a:rPr lang="zh-CN" altLang="zh-CN" sz="1600" dirty="0">
                <a:latin typeface="宋体" charset="0"/>
              </a:rPr>
              <a:t>项目的自带的风力涡轮内部齿轮箱</a:t>
            </a:r>
            <a:r>
              <a:rPr lang="zh-CN" altLang="en-US" sz="1600" dirty="0">
                <a:latin typeface="宋体" charset="0"/>
              </a:rPr>
              <a:t>分类运行数据。</a:t>
            </a:r>
            <a:endParaRPr lang="en-US" altLang="zh-CN" sz="1600" dirty="0">
              <a:latin typeface="宋体" charset="0"/>
            </a:endParaRPr>
          </a:p>
          <a:p>
            <a:pPr marL="0" indent="0" eaLnBrk="1" hangingPunct="1">
              <a:lnSpc>
                <a:spcPct val="150000"/>
              </a:lnSpc>
              <a:buFont typeface="Arial" charset="0"/>
              <a:buNone/>
            </a:pPr>
            <a:r>
              <a:rPr lang="zh-CN" altLang="en-US" sz="1600" dirty="0" smtClean="0"/>
              <a:t>        </a:t>
            </a:r>
            <a:r>
              <a:rPr lang="zh-CN" altLang="zh-CN" sz="1600" dirty="0" smtClean="0"/>
              <a:t>该</a:t>
            </a:r>
            <a:r>
              <a:rPr lang="zh-CN" altLang="zh-CN" sz="1600" dirty="0"/>
              <a:t>数据集内的数据分为两类，即正常运行数据和故障</a:t>
            </a:r>
            <a:r>
              <a:rPr lang="en-US" altLang="zh-CN" sz="1600" dirty="0"/>
              <a:t>/</a:t>
            </a:r>
            <a:r>
              <a:rPr lang="zh-CN" altLang="zh-CN" sz="1600" dirty="0"/>
              <a:t>异常状态下的数据。每一类数据下又按照</a:t>
            </a:r>
            <a:r>
              <a:rPr lang="en-US" altLang="zh-CN" sz="1600" dirty="0"/>
              <a:t>0-90</a:t>
            </a:r>
            <a:r>
              <a:rPr lang="zh-CN" altLang="zh-CN" sz="1600" dirty="0"/>
              <a:t>的不同载荷百分比，每</a:t>
            </a:r>
            <a:r>
              <a:rPr lang="en-US" altLang="zh-CN" sz="1600" dirty="0"/>
              <a:t>10</a:t>
            </a:r>
            <a:r>
              <a:rPr lang="zh-CN" altLang="zh-CN" sz="1600" dirty="0"/>
              <a:t>个百分点负载一个层次分为</a:t>
            </a:r>
            <a:r>
              <a:rPr lang="en-US" altLang="zh-CN" sz="1600" dirty="0"/>
              <a:t>10</a:t>
            </a:r>
            <a:r>
              <a:rPr lang="zh-CN" altLang="zh-CN" sz="1600" dirty="0"/>
              <a:t>种运行状态。合共</a:t>
            </a:r>
            <a:r>
              <a:rPr lang="en-US" altLang="zh-CN" sz="1600" dirty="0"/>
              <a:t>20</a:t>
            </a:r>
            <a:r>
              <a:rPr lang="zh-CN" altLang="zh-CN" sz="1600" dirty="0"/>
              <a:t>个文件，一共</a:t>
            </a:r>
            <a:r>
              <a:rPr lang="en-US" altLang="zh-CN" sz="1600" dirty="0"/>
              <a:t>2021119</a:t>
            </a:r>
            <a:r>
              <a:rPr lang="zh-CN" altLang="zh-CN" sz="1600" dirty="0"/>
              <a:t>条记录，每条记录包括载荷百分比在内一共</a:t>
            </a:r>
            <a:r>
              <a:rPr lang="en-US" altLang="zh-CN" sz="1600" dirty="0"/>
              <a:t>5</a:t>
            </a:r>
            <a:r>
              <a:rPr lang="zh-CN" altLang="zh-CN" sz="1600" dirty="0"/>
              <a:t>个属性。</a:t>
            </a:r>
          </a:p>
          <a:p>
            <a:pPr marL="0" indent="0" eaLnBrk="1" hangingPunct="1">
              <a:lnSpc>
                <a:spcPct val="150000"/>
              </a:lnSpc>
            </a:pPr>
            <a:endParaRPr lang="zh-CN" altLang="en-US" sz="1400" dirty="0">
              <a:latin typeface="宋体" charset="0"/>
            </a:endParaRPr>
          </a:p>
        </p:txBody>
      </p:sp>
      <p:pic>
        <p:nvPicPr>
          <p:cNvPr id="2867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3824695"/>
            <a:ext cx="42608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p:nvPr/>
        </p:nvPicPr>
        <p:blipFill>
          <a:blip r:embed="rId3"/>
          <a:stretch>
            <a:fillRect/>
          </a:stretch>
        </p:blipFill>
        <p:spPr>
          <a:xfrm>
            <a:off x="2140299" y="4695077"/>
            <a:ext cx="4260501" cy="1624330"/>
          </a:xfrm>
          <a:prstGeom prst="rect">
            <a:avLst/>
          </a:prstGeom>
          <a:effectLst>
            <a:outerShdw blurRad="50800" dist="50800" dir="5400000" algn="ctr" rotWithShape="0">
              <a:srgbClr val="000000"/>
            </a:outerShdw>
            <a:reflection endPos="0" dist="50800" dir="5400000" sy="-100000" algn="bl" rotWithShape="0"/>
            <a:softEdge rad="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28650" y="581679"/>
            <a:ext cx="7886700" cy="1325562"/>
          </a:xfrm>
        </p:spPr>
        <p:txBody>
          <a:bodyPr/>
          <a:lstStyle/>
          <a:p>
            <a:pPr eaLnBrk="1" hangingPunct="1"/>
            <a:r>
              <a:rPr lang="en-US" altLang="zh-CN" sz="2800" dirty="0"/>
              <a:t>3.2 </a:t>
            </a:r>
            <a:r>
              <a:rPr lang="zh-CN" altLang="en-US" sz="2800" dirty="0"/>
              <a:t>连续数据离散化</a:t>
            </a:r>
          </a:p>
        </p:txBody>
      </p:sp>
      <p:sp>
        <p:nvSpPr>
          <p:cNvPr id="4" name="内容占位符 3"/>
          <p:cNvSpPr>
            <a:spLocks noGrp="1"/>
          </p:cNvSpPr>
          <p:nvPr>
            <p:ph idx="1"/>
          </p:nvPr>
        </p:nvSpPr>
        <p:spPr/>
        <p:txBody>
          <a:bodyPr/>
          <a:lstStyle/>
          <a:p>
            <a:endParaRPr kumimoji="1" lang="zh-CN" altLang="en-US" dirty="0"/>
          </a:p>
        </p:txBody>
      </p:sp>
      <p:pic>
        <p:nvPicPr>
          <p:cNvPr id="5" name="图片 4"/>
          <p:cNvPicPr>
            <a:picLocks noChangeAspect="1"/>
          </p:cNvPicPr>
          <p:nvPr/>
        </p:nvPicPr>
        <p:blipFill>
          <a:blip r:embed="rId3"/>
          <a:stretch>
            <a:fillRect/>
          </a:stretch>
        </p:blipFill>
        <p:spPr>
          <a:xfrm>
            <a:off x="2218763" y="1786691"/>
            <a:ext cx="4706472" cy="1527728"/>
          </a:xfrm>
          <a:prstGeom prst="rect">
            <a:avLst/>
          </a:prstGeom>
        </p:spPr>
      </p:pic>
      <p:pic>
        <p:nvPicPr>
          <p:cNvPr id="6" name="图片 5"/>
          <p:cNvPicPr>
            <a:picLocks noChangeAspect="1"/>
          </p:cNvPicPr>
          <p:nvPr/>
        </p:nvPicPr>
        <p:blipFill>
          <a:blip r:embed="rId4"/>
          <a:stretch>
            <a:fillRect/>
          </a:stretch>
        </p:blipFill>
        <p:spPr>
          <a:xfrm>
            <a:off x="1983254" y="3657038"/>
            <a:ext cx="5177491" cy="2849566"/>
          </a:xfrm>
          <a:prstGeom prst="rect">
            <a:avLst/>
          </a:prstGeom>
        </p:spPr>
      </p:pic>
      <p:sp>
        <p:nvSpPr>
          <p:cNvPr id="7" name="下箭头 6"/>
          <p:cNvSpPr/>
          <p:nvPr/>
        </p:nvSpPr>
        <p:spPr>
          <a:xfrm>
            <a:off x="4448287" y="3314419"/>
            <a:ext cx="247423" cy="342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28650" y="632417"/>
            <a:ext cx="7886700" cy="1325563"/>
          </a:xfrm>
        </p:spPr>
        <p:txBody>
          <a:bodyPr/>
          <a:lstStyle/>
          <a:p>
            <a:pPr eaLnBrk="1" hangingPunct="1"/>
            <a:r>
              <a:rPr lang="en-US" altLang="zh-CN" sz="2800" dirty="0"/>
              <a:t>3.3 </a:t>
            </a:r>
            <a:r>
              <a:rPr lang="zh-CN" altLang="en-US" sz="2800" dirty="0"/>
              <a:t>决策树模型实现</a:t>
            </a:r>
          </a:p>
        </p:txBody>
      </p:sp>
      <p:pic>
        <p:nvPicPr>
          <p:cNvPr id="4" name="图片 3"/>
          <p:cNvPicPr>
            <a:picLocks noChangeAspect="1"/>
          </p:cNvPicPr>
          <p:nvPr/>
        </p:nvPicPr>
        <p:blipFill>
          <a:blip r:embed="rId3"/>
          <a:stretch>
            <a:fillRect/>
          </a:stretch>
        </p:blipFill>
        <p:spPr>
          <a:xfrm>
            <a:off x="432572" y="2167482"/>
            <a:ext cx="4282863" cy="3299358"/>
          </a:xfrm>
          <a:prstGeom prst="rect">
            <a:avLst/>
          </a:prstGeom>
        </p:spPr>
      </p:pic>
      <p:pic>
        <p:nvPicPr>
          <p:cNvPr id="2" name="图片 1"/>
          <p:cNvPicPr>
            <a:picLocks noChangeAspect="1"/>
          </p:cNvPicPr>
          <p:nvPr/>
        </p:nvPicPr>
        <p:blipFill>
          <a:blip r:embed="rId4"/>
          <a:stretch>
            <a:fillRect/>
          </a:stretch>
        </p:blipFill>
        <p:spPr>
          <a:xfrm>
            <a:off x="4871605" y="1078679"/>
            <a:ext cx="3920836" cy="514609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816260" y="663929"/>
            <a:ext cx="2462241" cy="3061855"/>
          </a:xfrm>
          <a:prstGeom prst="rect">
            <a:avLst/>
          </a:prstGeom>
        </p:spPr>
      </p:pic>
      <p:pic>
        <p:nvPicPr>
          <p:cNvPr id="8" name="图片 7"/>
          <p:cNvPicPr>
            <a:picLocks noChangeAspect="1"/>
          </p:cNvPicPr>
          <p:nvPr/>
        </p:nvPicPr>
        <p:blipFill>
          <a:blip r:embed="rId3"/>
          <a:stretch>
            <a:fillRect/>
          </a:stretch>
        </p:blipFill>
        <p:spPr>
          <a:xfrm>
            <a:off x="2867854" y="4087674"/>
            <a:ext cx="2410648" cy="2770326"/>
          </a:xfrm>
          <a:prstGeom prst="rect">
            <a:avLst/>
          </a:prstGeom>
        </p:spPr>
      </p:pic>
      <p:pic>
        <p:nvPicPr>
          <p:cNvPr id="10" name="图片 9"/>
          <p:cNvPicPr>
            <a:picLocks noChangeAspect="1"/>
          </p:cNvPicPr>
          <p:nvPr/>
        </p:nvPicPr>
        <p:blipFill>
          <a:blip r:embed="rId4"/>
          <a:stretch>
            <a:fillRect/>
          </a:stretch>
        </p:blipFill>
        <p:spPr>
          <a:xfrm>
            <a:off x="866601" y="1517656"/>
            <a:ext cx="1464224" cy="5140036"/>
          </a:xfrm>
          <a:prstGeom prst="rect">
            <a:avLst/>
          </a:prstGeom>
        </p:spPr>
      </p:pic>
      <p:cxnSp>
        <p:nvCxnSpPr>
          <p:cNvPr id="14" name="直线箭头连接符 13"/>
          <p:cNvCxnSpPr/>
          <p:nvPr/>
        </p:nvCxnSpPr>
        <p:spPr>
          <a:xfrm>
            <a:off x="1956751" y="2686693"/>
            <a:ext cx="859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2166843" y="3725784"/>
            <a:ext cx="3311774" cy="16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1956751" y="4900122"/>
            <a:ext cx="859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5"/>
          <a:stretch>
            <a:fillRect/>
          </a:stretch>
        </p:blipFill>
        <p:spPr>
          <a:xfrm>
            <a:off x="5530211" y="2136974"/>
            <a:ext cx="2937510" cy="3177619"/>
          </a:xfrm>
          <a:prstGeom prst="rect">
            <a:avLst/>
          </a:prstGeom>
        </p:spPr>
      </p:pic>
    </p:spTree>
    <p:extLst>
      <p:ext uri="{BB962C8B-B14F-4D97-AF65-F5344CB8AC3E}">
        <p14:creationId xmlns:p14="http://schemas.microsoft.com/office/powerpoint/2010/main" val="1696309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628650" y="642777"/>
            <a:ext cx="7886700" cy="1325562"/>
          </a:xfrm>
        </p:spPr>
        <p:txBody>
          <a:bodyPr/>
          <a:lstStyle/>
          <a:p>
            <a:pPr eaLnBrk="1" hangingPunct="1"/>
            <a:r>
              <a:rPr lang="en-US" altLang="zh-CN" sz="2800" dirty="0"/>
              <a:t>3.4 </a:t>
            </a:r>
            <a:r>
              <a:rPr lang="zh-CN" altLang="en-US" sz="2800" dirty="0"/>
              <a:t>支持向量机模型实现</a:t>
            </a:r>
          </a:p>
        </p:txBody>
      </p:sp>
      <p:pic>
        <p:nvPicPr>
          <p:cNvPr id="2" name="图片 1"/>
          <p:cNvPicPr>
            <a:picLocks noChangeAspect="1"/>
          </p:cNvPicPr>
          <p:nvPr/>
        </p:nvPicPr>
        <p:blipFill>
          <a:blip r:embed="rId3"/>
          <a:stretch>
            <a:fillRect/>
          </a:stretch>
        </p:blipFill>
        <p:spPr>
          <a:xfrm>
            <a:off x="628650" y="1673225"/>
            <a:ext cx="7924800" cy="410004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628650" y="630061"/>
            <a:ext cx="7886700" cy="1325562"/>
          </a:xfrm>
        </p:spPr>
        <p:txBody>
          <a:bodyPr/>
          <a:lstStyle/>
          <a:p>
            <a:pPr eaLnBrk="1" hangingPunct="1"/>
            <a:r>
              <a:rPr lang="en-US" altLang="zh-CN" sz="2800" dirty="0"/>
              <a:t>3.5 </a:t>
            </a:r>
            <a:r>
              <a:rPr lang="zh-CN" altLang="en-US" sz="2800" dirty="0"/>
              <a:t>人机交互界面设计</a:t>
            </a:r>
          </a:p>
        </p:txBody>
      </p:sp>
      <p:sp>
        <p:nvSpPr>
          <p:cNvPr id="5" name="内容占位符 4"/>
          <p:cNvSpPr>
            <a:spLocks noGrp="1"/>
          </p:cNvSpPr>
          <p:nvPr>
            <p:ph idx="1"/>
          </p:nvPr>
        </p:nvSpPr>
        <p:spPr/>
        <p:txBody>
          <a:bodyPr/>
          <a:lstStyle/>
          <a:p>
            <a:endParaRPr kumimoji="1" lang="zh-CN" altLang="en-US"/>
          </a:p>
        </p:txBody>
      </p:sp>
      <p:pic>
        <p:nvPicPr>
          <p:cNvPr id="6" name="图片 5"/>
          <p:cNvPicPr>
            <a:picLocks noChangeAspect="1"/>
          </p:cNvPicPr>
          <p:nvPr/>
        </p:nvPicPr>
        <p:blipFill>
          <a:blip r:embed="rId3"/>
          <a:stretch>
            <a:fillRect/>
          </a:stretch>
        </p:blipFill>
        <p:spPr>
          <a:xfrm>
            <a:off x="690250" y="1637565"/>
            <a:ext cx="7763500" cy="485016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展示视频.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70965"/>
            <a:ext cx="9144000" cy="6087035"/>
          </a:xfrm>
        </p:spPr>
      </p:pic>
    </p:spTree>
    <p:extLst>
      <p:ext uri="{BB962C8B-B14F-4D97-AF65-F5344CB8AC3E}">
        <p14:creationId xmlns:p14="http://schemas.microsoft.com/office/powerpoint/2010/main" val="383099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628650" y="657440"/>
            <a:ext cx="7886700" cy="1325563"/>
          </a:xfrm>
        </p:spPr>
        <p:txBody>
          <a:bodyPr/>
          <a:lstStyle/>
          <a:p>
            <a:pPr eaLnBrk="1" hangingPunct="1"/>
            <a:r>
              <a:rPr lang="en-US" altLang="zh-CN" sz="3600" dirty="0"/>
              <a:t>4. </a:t>
            </a:r>
            <a:r>
              <a:rPr lang="zh-CN" altLang="en-US" sz="3600" dirty="0"/>
              <a:t>性能分析</a:t>
            </a:r>
          </a:p>
        </p:txBody>
      </p:sp>
      <p:sp>
        <p:nvSpPr>
          <p:cNvPr id="34818" name="矩形 3"/>
          <p:cNvSpPr>
            <a:spLocks noChangeArrowheads="1"/>
          </p:cNvSpPr>
          <p:nvPr/>
        </p:nvSpPr>
        <p:spPr bwMode="auto">
          <a:xfrm>
            <a:off x="919163" y="1839913"/>
            <a:ext cx="759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600" dirty="0" smtClean="0"/>
              <a:t>    要进行性能分析，那么就必须要得到一份数据集合用于测试模型的准确性。采用留出法，在整体数据集中分层抽样</a:t>
            </a:r>
            <a:endParaRPr lang="zh-CN" altLang="zh-CN" sz="1600" dirty="0"/>
          </a:p>
        </p:txBody>
      </p:sp>
      <p:pic>
        <p:nvPicPr>
          <p:cNvPr id="2" name="图片 1"/>
          <p:cNvPicPr>
            <a:picLocks noChangeAspect="1"/>
          </p:cNvPicPr>
          <p:nvPr/>
        </p:nvPicPr>
        <p:blipFill>
          <a:blip r:embed="rId3"/>
          <a:stretch>
            <a:fillRect/>
          </a:stretch>
        </p:blipFill>
        <p:spPr>
          <a:xfrm>
            <a:off x="1304363" y="2641796"/>
            <a:ext cx="5987303" cy="37663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sz="2400" dirty="0" smtClean="0"/>
              <a:t>1</a:t>
            </a:r>
            <a:r>
              <a:rPr kumimoji="1" lang="zh-CN" altLang="en-US" sz="2400" dirty="0" smtClean="0"/>
              <a:t> </a:t>
            </a:r>
            <a:r>
              <a:rPr kumimoji="1" lang="en-US" altLang="zh-CN" sz="2400" dirty="0" smtClean="0"/>
              <a:t>.</a:t>
            </a:r>
            <a:r>
              <a:rPr kumimoji="1" lang="zh-CN" altLang="en-US" sz="2400" dirty="0" smtClean="0"/>
              <a:t> 精度、错误率</a:t>
            </a:r>
          </a:p>
          <a:p>
            <a:pPr marL="0" indent="0">
              <a:lnSpc>
                <a:spcPct val="150000"/>
              </a:lnSpc>
              <a:buNone/>
            </a:pPr>
            <a:r>
              <a:rPr kumimoji="1" lang="zh-CN" altLang="en-US" dirty="0"/>
              <a:t> </a:t>
            </a:r>
            <a:r>
              <a:rPr kumimoji="1" lang="zh-CN" altLang="en-US" dirty="0" smtClean="0"/>
              <a:t>    </a:t>
            </a:r>
            <a:r>
              <a:rPr kumimoji="1" lang="zh-CN" altLang="en-US" sz="1600" dirty="0" smtClean="0"/>
              <a:t>精度即为通过模型对测试集中的数据进行测试，与实际分类一致的数目与测试集数据数目的比值；错误率 </a:t>
            </a:r>
            <a:r>
              <a:rPr kumimoji="1" lang="en-US" altLang="zh-CN" sz="1600" dirty="0" smtClean="0"/>
              <a:t>+</a:t>
            </a:r>
            <a:r>
              <a:rPr kumimoji="1" lang="zh-CN" altLang="en-US" sz="1600" dirty="0" smtClean="0"/>
              <a:t> 精度 </a:t>
            </a:r>
            <a:r>
              <a:rPr kumimoji="1" lang="en-US" altLang="zh-CN" sz="1600" dirty="0" smtClean="0"/>
              <a:t>=</a:t>
            </a:r>
            <a:r>
              <a:rPr kumimoji="1" lang="zh-CN" altLang="en-US" sz="1600" dirty="0" smtClean="0"/>
              <a:t> </a:t>
            </a:r>
            <a:r>
              <a:rPr kumimoji="1" lang="en-US" altLang="zh-CN" sz="1600" dirty="0" smtClean="0"/>
              <a:t>1</a:t>
            </a:r>
            <a:endParaRPr kumimoji="1" lang="zh-CN" altLang="en-US" sz="1600" dirty="0" smtClean="0"/>
          </a:p>
          <a:p>
            <a:r>
              <a:rPr kumimoji="1" lang="en-US" altLang="zh-CN" sz="2400" dirty="0"/>
              <a:t>2.</a:t>
            </a:r>
            <a:r>
              <a:rPr kumimoji="1" lang="zh-CN" altLang="en-US" sz="2400" dirty="0"/>
              <a:t> 查全率、查准率</a:t>
            </a:r>
          </a:p>
          <a:p>
            <a:pPr marL="0" indent="0">
              <a:buNone/>
            </a:pPr>
            <a:endParaRPr kumimoji="1" lang="zh-CN" altLang="en-US" dirty="0"/>
          </a:p>
        </p:txBody>
      </p:sp>
      <p:sp>
        <p:nvSpPr>
          <p:cNvPr id="5" name="标题 1"/>
          <p:cNvSpPr>
            <a:spLocks noGrp="1"/>
          </p:cNvSpPr>
          <p:nvPr>
            <p:ph type="title"/>
          </p:nvPr>
        </p:nvSpPr>
        <p:spPr>
          <a:xfrm>
            <a:off x="644148" y="671055"/>
            <a:ext cx="7886700" cy="1325563"/>
          </a:xfrm>
        </p:spPr>
        <p:txBody>
          <a:bodyPr/>
          <a:lstStyle/>
          <a:p>
            <a:pPr eaLnBrk="1" hangingPunct="1"/>
            <a:r>
              <a:rPr lang="en-US" altLang="zh-CN" sz="2800" dirty="0"/>
              <a:t>4.1 </a:t>
            </a:r>
            <a:r>
              <a:rPr lang="zh-CN" altLang="en-US" sz="2800" dirty="0"/>
              <a:t>性能度量</a:t>
            </a:r>
          </a:p>
        </p:txBody>
      </p:sp>
      <p:graphicFrame>
        <p:nvGraphicFramePr>
          <p:cNvPr id="7" name="表格 6"/>
          <p:cNvGraphicFramePr>
            <a:graphicFrameLocks noGrp="1"/>
          </p:cNvGraphicFramePr>
          <p:nvPr>
            <p:extLst>
              <p:ext uri="{D42A27DB-BD31-4B8C-83A1-F6EECF244321}">
                <p14:modId xmlns:p14="http://schemas.microsoft.com/office/powerpoint/2010/main" val="1643721770"/>
              </p:ext>
            </p:extLst>
          </p:nvPr>
        </p:nvGraphicFramePr>
        <p:xfrm>
          <a:off x="1389062" y="3873037"/>
          <a:ext cx="5394325" cy="1097280"/>
        </p:xfrm>
        <a:graphic>
          <a:graphicData uri="http://schemas.openxmlformats.org/drawingml/2006/table">
            <a:tbl>
              <a:tblPr firstRow="1" firstCol="1" bandRow="1"/>
              <a:tblGrid>
                <a:gridCol w="1797685"/>
                <a:gridCol w="1798320"/>
                <a:gridCol w="1798320"/>
              </a:tblGrid>
              <a:tr h="0">
                <a:tc rowSpan="2">
                  <a:txBody>
                    <a:bodyPr/>
                    <a:lstStyle/>
                    <a:p>
                      <a:pPr marL="152400" marR="152400" algn="just">
                        <a:lnSpc>
                          <a:spcPct val="150000"/>
                        </a:lnSpc>
                        <a:spcAft>
                          <a:spcPts val="0"/>
                        </a:spcAft>
                      </a:pPr>
                      <a:r>
                        <a:rPr lang="en-US" sz="1200" kern="100" dirty="0">
                          <a:effectLst/>
                          <a:latin typeface="宋体" charset="0"/>
                          <a:ea typeface="宋体" charset="0"/>
                        </a:rPr>
                        <a:t> </a:t>
                      </a:r>
                      <a:endParaRPr lang="zh-CN" sz="1200" kern="100" dirty="0">
                        <a:effectLst/>
                        <a:latin typeface="Times New Roman" charset="0"/>
                        <a:ea typeface="宋体" charset="0"/>
                      </a:endParaRPr>
                    </a:p>
                    <a:p>
                      <a:pPr marL="152400" marR="152400" algn="just">
                        <a:lnSpc>
                          <a:spcPct val="150000"/>
                        </a:lnSpc>
                        <a:spcAft>
                          <a:spcPts val="0"/>
                        </a:spcAft>
                      </a:pPr>
                      <a:r>
                        <a:rPr lang="en-US" sz="1200" kern="100" dirty="0">
                          <a:effectLst/>
                          <a:latin typeface="宋体" charset="0"/>
                          <a:ea typeface="宋体" charset="0"/>
                        </a:rPr>
                        <a:t>       </a:t>
                      </a:r>
                      <a:r>
                        <a:rPr lang="zh-CN" sz="1200" kern="100" dirty="0">
                          <a:effectLst/>
                          <a:latin typeface="Times New Roman" charset="0"/>
                          <a:ea typeface="宋体" charset="0"/>
                        </a:rPr>
                        <a:t>真实情况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152400" marR="152400" algn="ctr">
                        <a:lnSpc>
                          <a:spcPct val="150000"/>
                        </a:lnSpc>
                        <a:spcAft>
                          <a:spcPts val="0"/>
                        </a:spcAft>
                      </a:pPr>
                      <a:r>
                        <a:rPr lang="zh-CN" sz="1200" kern="100">
                          <a:effectLst/>
                          <a:latin typeface="Times New Roman" charset="0"/>
                          <a:ea typeface="宋体" charset="0"/>
                        </a:rPr>
                        <a:t>预测结果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r>
              <a:tr h="0">
                <a:tc vMerge="1">
                  <a:txBody>
                    <a:bodyPr/>
                    <a:lstStyle/>
                    <a:p>
                      <a:endParaRPr lang="zh-CN" altLang="en-US"/>
                    </a:p>
                  </a:txBody>
                  <a:tcPr/>
                </a:tc>
                <a:tc>
                  <a:txBody>
                    <a:bodyPr/>
                    <a:lstStyle/>
                    <a:p>
                      <a:pPr marL="152400" marR="152400" algn="ctr">
                        <a:lnSpc>
                          <a:spcPct val="150000"/>
                        </a:lnSpc>
                        <a:spcAft>
                          <a:spcPts val="0"/>
                        </a:spcAft>
                      </a:pPr>
                      <a:r>
                        <a:rPr lang="zh-CN" sz="1200" kern="100" dirty="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zh-CN" sz="1200" kern="100" dirty="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152400" marR="152400" algn="ctr">
                        <a:lnSpc>
                          <a:spcPct val="150000"/>
                        </a:lnSpc>
                        <a:spcAft>
                          <a:spcPts val="0"/>
                        </a:spcAft>
                      </a:pPr>
                      <a:r>
                        <a:rPr lang="zh-CN" sz="1200" kern="10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TP</a:t>
                      </a:r>
                      <a:r>
                        <a:rPr lang="zh-CN" sz="1200" kern="100" dirty="0">
                          <a:effectLst/>
                          <a:latin typeface="Times New Roman" charset="0"/>
                          <a:ea typeface="宋体" charset="0"/>
                        </a:rPr>
                        <a:t>（真正例）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FN</a:t>
                      </a:r>
                      <a:r>
                        <a:rPr lang="zh-CN" sz="1200" kern="100">
                          <a:effectLst/>
                          <a:latin typeface="Times New Roman" charset="0"/>
                          <a:ea typeface="宋体" charset="0"/>
                        </a:rPr>
                        <a:t>（假反例）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152400" marR="152400" algn="ctr">
                        <a:lnSpc>
                          <a:spcPct val="150000"/>
                        </a:lnSpc>
                        <a:spcAft>
                          <a:spcPts val="0"/>
                        </a:spcAft>
                      </a:pPr>
                      <a:r>
                        <a:rPr lang="zh-CN" sz="1200" kern="10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FP</a:t>
                      </a:r>
                      <a:r>
                        <a:rPr lang="zh-CN" sz="1200" kern="100">
                          <a:effectLst/>
                          <a:latin typeface="Times New Roman" charset="0"/>
                          <a:ea typeface="宋体" charset="0"/>
                        </a:rPr>
                        <a:t>（假正例）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TN</a:t>
                      </a:r>
                      <a:r>
                        <a:rPr lang="zh-CN" sz="1200" kern="100" dirty="0">
                          <a:effectLst/>
                          <a:latin typeface="Times New Roman" charset="0"/>
                          <a:ea typeface="宋体" charset="0"/>
                        </a:rPr>
                        <a:t>（真反例）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文本框 9"/>
          <p:cNvSpPr txBox="1"/>
          <p:nvPr/>
        </p:nvSpPr>
        <p:spPr>
          <a:xfrm>
            <a:off x="1389062" y="5298736"/>
            <a:ext cx="800219" cy="338554"/>
          </a:xfrm>
          <a:prstGeom prst="rect">
            <a:avLst/>
          </a:prstGeom>
          <a:noFill/>
        </p:spPr>
        <p:txBody>
          <a:bodyPr wrap="none" rtlCol="0">
            <a:spAutoFit/>
          </a:bodyPr>
          <a:lstStyle/>
          <a:p>
            <a:r>
              <a:rPr kumimoji="1" lang="zh-CN" altLang="en-US" sz="1600" dirty="0" smtClean="0"/>
              <a:t>查准率</a:t>
            </a:r>
            <a:endParaRPr kumimoji="1" lang="zh-CN" altLang="en-US" sz="1600" dirty="0"/>
          </a:p>
        </p:txBody>
      </p:sp>
      <p:sp>
        <p:nvSpPr>
          <p:cNvPr id="15" name="文本框 14"/>
          <p:cNvSpPr txBox="1"/>
          <p:nvPr/>
        </p:nvSpPr>
        <p:spPr>
          <a:xfrm>
            <a:off x="4719772" y="5298736"/>
            <a:ext cx="800219" cy="338554"/>
          </a:xfrm>
          <a:prstGeom prst="rect">
            <a:avLst/>
          </a:prstGeom>
          <a:noFill/>
        </p:spPr>
        <p:txBody>
          <a:bodyPr wrap="none" rtlCol="0">
            <a:spAutoFit/>
          </a:bodyPr>
          <a:lstStyle/>
          <a:p>
            <a:r>
              <a:rPr kumimoji="1" lang="zh-CN" altLang="en-US" sz="1600" dirty="0" smtClean="0"/>
              <a:t>查全率</a:t>
            </a:r>
            <a:endParaRPr kumimoji="1" lang="zh-CN" altLang="en-US" sz="1600" dirty="0"/>
          </a:p>
        </p:txBody>
      </p:sp>
      <p:pic>
        <p:nvPicPr>
          <p:cNvPr id="16" name="图片 15"/>
          <p:cNvPicPr>
            <a:picLocks noChangeAspect="1"/>
          </p:cNvPicPr>
          <p:nvPr/>
        </p:nvPicPr>
        <p:blipFill>
          <a:blip r:embed="rId3"/>
          <a:stretch>
            <a:fillRect/>
          </a:stretch>
        </p:blipFill>
        <p:spPr>
          <a:xfrm>
            <a:off x="2189281" y="5232477"/>
            <a:ext cx="1498600" cy="558800"/>
          </a:xfrm>
          <a:prstGeom prst="rect">
            <a:avLst/>
          </a:prstGeom>
        </p:spPr>
      </p:pic>
      <p:pic>
        <p:nvPicPr>
          <p:cNvPr id="17" name="图片 16"/>
          <p:cNvPicPr>
            <a:picLocks noChangeAspect="1"/>
          </p:cNvPicPr>
          <p:nvPr/>
        </p:nvPicPr>
        <p:blipFill>
          <a:blip r:embed="rId4"/>
          <a:stretch>
            <a:fillRect/>
          </a:stretch>
        </p:blipFill>
        <p:spPr>
          <a:xfrm>
            <a:off x="5519991" y="5130877"/>
            <a:ext cx="1460500" cy="660400"/>
          </a:xfrm>
          <a:prstGeom prst="rect">
            <a:avLst/>
          </a:prstGeom>
        </p:spPr>
      </p:pic>
    </p:spTree>
    <p:extLst>
      <p:ext uri="{BB962C8B-B14F-4D97-AF65-F5344CB8AC3E}">
        <p14:creationId xmlns:p14="http://schemas.microsoft.com/office/powerpoint/2010/main" val="193667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r>
              <a:rPr lang="zh-CN" altLang="en-US" dirty="0" smtClean="0"/>
              <a:t>简介</a:t>
            </a:r>
            <a:endParaRPr kumimoji="1" lang="zh-CN" altLang="en-US" dirty="0"/>
          </a:p>
        </p:txBody>
      </p:sp>
      <p:sp>
        <p:nvSpPr>
          <p:cNvPr id="3" name="内容占位符 2"/>
          <p:cNvSpPr>
            <a:spLocks noGrp="1"/>
          </p:cNvSpPr>
          <p:nvPr>
            <p:ph idx="1"/>
          </p:nvPr>
        </p:nvSpPr>
        <p:spPr/>
        <p:txBody>
          <a:bodyPr/>
          <a:lstStyle/>
          <a:p>
            <a:pPr eaLnBrk="1" hangingPunct="1">
              <a:lnSpc>
                <a:spcPct val="100000"/>
              </a:lnSpc>
              <a:spcBef>
                <a:spcPct val="0"/>
              </a:spcBef>
              <a:buFontTx/>
              <a:buNone/>
            </a:pPr>
            <a:r>
              <a:rPr lang="zh-CN" altLang="en-US" dirty="0" smtClean="0"/>
              <a:t>一</a:t>
            </a:r>
            <a:r>
              <a:rPr lang="zh-CN" altLang="en-US" dirty="0"/>
              <a:t>、选题背景</a:t>
            </a:r>
            <a:endParaRPr lang="en-US" altLang="zh-CN" dirty="0"/>
          </a:p>
          <a:p>
            <a:pPr eaLnBrk="1" hangingPunct="1">
              <a:lnSpc>
                <a:spcPct val="100000"/>
              </a:lnSpc>
              <a:spcBef>
                <a:spcPct val="0"/>
              </a:spcBef>
              <a:buFontTx/>
              <a:buNone/>
            </a:pPr>
            <a:r>
              <a:rPr lang="zh-CN" altLang="en-US" dirty="0"/>
              <a:t>二、方案设计</a:t>
            </a:r>
            <a:endParaRPr lang="en-US" altLang="zh-CN" dirty="0"/>
          </a:p>
          <a:p>
            <a:pPr eaLnBrk="1" hangingPunct="1">
              <a:lnSpc>
                <a:spcPct val="100000"/>
              </a:lnSpc>
              <a:spcBef>
                <a:spcPct val="0"/>
              </a:spcBef>
              <a:buFontTx/>
              <a:buNone/>
            </a:pPr>
            <a:r>
              <a:rPr lang="zh-CN" altLang="en-US" dirty="0"/>
              <a:t>三、内容设计</a:t>
            </a:r>
            <a:endParaRPr lang="en-US" altLang="zh-CN" dirty="0"/>
          </a:p>
          <a:p>
            <a:pPr eaLnBrk="1" hangingPunct="1">
              <a:lnSpc>
                <a:spcPct val="100000"/>
              </a:lnSpc>
              <a:spcBef>
                <a:spcPct val="0"/>
              </a:spcBef>
              <a:buFontTx/>
              <a:buNone/>
            </a:pPr>
            <a:r>
              <a:rPr lang="zh-CN" altLang="en-US" dirty="0"/>
              <a:t>四、性能</a:t>
            </a:r>
            <a:r>
              <a:rPr lang="zh-CN" altLang="en-US" dirty="0" smtClean="0"/>
              <a:t>分析</a:t>
            </a:r>
            <a:endParaRPr lang="zh-CN" altLang="en-US" dirty="0"/>
          </a:p>
        </p:txBody>
      </p:sp>
    </p:spTree>
    <p:extLst>
      <p:ext uri="{BB962C8B-B14F-4D97-AF65-F5344CB8AC3E}">
        <p14:creationId xmlns:p14="http://schemas.microsoft.com/office/powerpoint/2010/main" val="1514923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640850" y="622891"/>
            <a:ext cx="7886700" cy="1325563"/>
          </a:xfrm>
        </p:spPr>
        <p:txBody>
          <a:bodyPr/>
          <a:lstStyle/>
          <a:p>
            <a:pPr eaLnBrk="1" hangingPunct="1"/>
            <a:r>
              <a:rPr lang="en-US" altLang="zh-CN" sz="2800" dirty="0"/>
              <a:t>4.2 </a:t>
            </a:r>
            <a:r>
              <a:rPr lang="zh-CN" altLang="en-US" sz="2800" dirty="0"/>
              <a:t>对比分析</a:t>
            </a:r>
          </a:p>
        </p:txBody>
      </p:sp>
      <p:pic>
        <p:nvPicPr>
          <p:cNvPr id="2" name="内容占位符 1"/>
          <p:cNvPicPr>
            <a:picLocks noGrp="1" noChangeAspect="1"/>
          </p:cNvPicPr>
          <p:nvPr>
            <p:ph idx="1"/>
          </p:nvPr>
        </p:nvPicPr>
        <p:blipFill>
          <a:blip r:embed="rId3"/>
          <a:stretch>
            <a:fillRect/>
          </a:stretch>
        </p:blipFill>
        <p:spPr>
          <a:xfrm>
            <a:off x="5149409" y="4066723"/>
            <a:ext cx="2826837" cy="2248352"/>
          </a:xfrm>
          <a:prstGeom prst="rect">
            <a:avLst/>
          </a:prstGeom>
        </p:spPr>
      </p:pic>
      <p:pic>
        <p:nvPicPr>
          <p:cNvPr id="4" name="图片 3"/>
          <p:cNvPicPr>
            <a:picLocks noChangeAspect="1"/>
          </p:cNvPicPr>
          <p:nvPr/>
        </p:nvPicPr>
        <p:blipFill>
          <a:blip r:embed="rId4"/>
          <a:stretch>
            <a:fillRect/>
          </a:stretch>
        </p:blipFill>
        <p:spPr>
          <a:xfrm>
            <a:off x="1114427" y="1601604"/>
            <a:ext cx="2914650" cy="2232602"/>
          </a:xfrm>
          <a:prstGeom prst="rect">
            <a:avLst/>
          </a:prstGeom>
        </p:spPr>
      </p:pic>
      <p:pic>
        <p:nvPicPr>
          <p:cNvPr id="5" name="图片 4"/>
          <p:cNvPicPr>
            <a:picLocks noChangeAspect="1"/>
          </p:cNvPicPr>
          <p:nvPr/>
        </p:nvPicPr>
        <p:blipFill>
          <a:blip r:embed="rId5"/>
          <a:stretch>
            <a:fillRect/>
          </a:stretch>
        </p:blipFill>
        <p:spPr>
          <a:xfrm>
            <a:off x="1126626" y="4066723"/>
            <a:ext cx="2902451" cy="2248352"/>
          </a:xfrm>
          <a:prstGeom prst="rect">
            <a:avLst/>
          </a:prstGeom>
        </p:spPr>
      </p:pic>
      <p:pic>
        <p:nvPicPr>
          <p:cNvPr id="6" name="图片 5"/>
          <p:cNvPicPr>
            <a:picLocks noChangeAspect="1"/>
          </p:cNvPicPr>
          <p:nvPr/>
        </p:nvPicPr>
        <p:blipFill>
          <a:blip r:embed="rId6"/>
          <a:stretch>
            <a:fillRect/>
          </a:stretch>
        </p:blipFill>
        <p:spPr>
          <a:xfrm>
            <a:off x="5072061" y="1637882"/>
            <a:ext cx="2981532" cy="22523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614507"/>
            <a:ext cx="7886700" cy="1325563"/>
          </a:xfrm>
        </p:spPr>
        <p:txBody>
          <a:bodyPr/>
          <a:lstStyle/>
          <a:p>
            <a:r>
              <a:rPr kumimoji="1" lang="en-US" altLang="zh-CN" sz="2800" dirty="0" smtClean="0"/>
              <a:t>4.3</a:t>
            </a:r>
            <a:r>
              <a:rPr kumimoji="1" lang="zh-CN" altLang="en-US" sz="2800" dirty="0" smtClean="0"/>
              <a:t> 曲线拟合</a:t>
            </a:r>
            <a:endParaRPr kumimoji="1" lang="zh-CN" altLang="en-US" sz="28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663" y="1527443"/>
            <a:ext cx="6698673" cy="5014211"/>
          </a:xfrm>
          <a:prstGeom prst="rect">
            <a:avLst/>
          </a:prstGeom>
        </p:spPr>
      </p:pic>
    </p:spTree>
    <p:extLst>
      <p:ext uri="{BB962C8B-B14F-4D97-AF65-F5344CB8AC3E}">
        <p14:creationId xmlns:p14="http://schemas.microsoft.com/office/powerpoint/2010/main" val="2090544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36761" y="2852005"/>
            <a:ext cx="6127447" cy="769441"/>
          </a:xfrm>
          <a:prstGeom prst="rect">
            <a:avLst/>
          </a:prstGeom>
          <a:noFill/>
        </p:spPr>
        <p:txBody>
          <a:bodyPr wrap="none">
            <a:spAutoFit/>
          </a:bodyPr>
          <a:lstStyle/>
          <a:p>
            <a:pPr algn="ctr">
              <a:defRPr/>
            </a:pPr>
            <a:r>
              <a:rPr lang="en-US" altLang="zh-CN"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rPr>
              <a:t>Thanks for your listening!</a:t>
            </a:r>
            <a:endParaRPr lang="zh-CN" alt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74970" y="643743"/>
            <a:ext cx="7886700" cy="1325563"/>
          </a:xfrm>
        </p:spPr>
        <p:txBody>
          <a:bodyPr/>
          <a:lstStyle/>
          <a:p>
            <a:pPr eaLnBrk="1" hangingPunct="1"/>
            <a:r>
              <a:rPr lang="en-US" altLang="zh-CN" sz="2800" dirty="0"/>
              <a:t>1.1 </a:t>
            </a:r>
            <a:r>
              <a:rPr lang="zh-CN" altLang="en-US" sz="2800" dirty="0"/>
              <a:t>选题背景</a:t>
            </a:r>
          </a:p>
        </p:txBody>
      </p:sp>
      <p:pic>
        <p:nvPicPr>
          <p:cNvPr id="16386" name="内容占位符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75760" y="1992313"/>
            <a:ext cx="2217737" cy="1784350"/>
          </a:xfrm>
        </p:spPr>
      </p:pic>
      <p:pic>
        <p:nvPicPr>
          <p:cNvPr id="1638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1451" y="4462451"/>
            <a:ext cx="3072612" cy="186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1451" y="1929605"/>
            <a:ext cx="260032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696628" y="2563811"/>
            <a:ext cx="921692"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图片 1"/>
          <p:cNvPicPr>
            <a:picLocks noChangeAspect="1"/>
          </p:cNvPicPr>
          <p:nvPr/>
        </p:nvPicPr>
        <p:blipFill>
          <a:blip r:embed="rId6"/>
          <a:stretch>
            <a:fillRect/>
          </a:stretch>
        </p:blipFill>
        <p:spPr>
          <a:xfrm>
            <a:off x="903669" y="4462451"/>
            <a:ext cx="2759338" cy="18625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560388" y="604837"/>
            <a:ext cx="7886700" cy="1325563"/>
          </a:xfrm>
        </p:spPr>
        <p:txBody>
          <a:bodyPr/>
          <a:lstStyle/>
          <a:p>
            <a:pPr eaLnBrk="1" hangingPunct="1"/>
            <a:r>
              <a:rPr lang="en-US" altLang="zh-CN" sz="2800" dirty="0"/>
              <a:t>1.2 </a:t>
            </a:r>
            <a:r>
              <a:rPr lang="zh-CN" altLang="en-US" sz="2800" dirty="0"/>
              <a:t>国内外发展趋势</a:t>
            </a:r>
          </a:p>
        </p:txBody>
      </p:sp>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825625"/>
            <a:ext cx="2781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28713" y="3597275"/>
            <a:ext cx="2544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金风科技公司利用</a:t>
            </a:r>
            <a:r>
              <a:rPr lang="en-US" altLang="zh-CN" sz="1600">
                <a:latin typeface="宋体" charset="0"/>
              </a:rPr>
              <a:t>SCADA</a:t>
            </a:r>
            <a:r>
              <a:rPr lang="zh-CN" altLang="en-US" sz="1600">
                <a:latin typeface="宋体" charset="0"/>
              </a:rPr>
              <a:t>，</a:t>
            </a:r>
            <a:endParaRPr lang="en-US" altLang="zh-CN" sz="1600">
              <a:latin typeface="宋体" charset="0"/>
            </a:endParaRPr>
          </a:p>
          <a:p>
            <a:pPr>
              <a:lnSpc>
                <a:spcPct val="100000"/>
              </a:lnSpc>
              <a:spcBef>
                <a:spcPct val="0"/>
              </a:spcBef>
              <a:buFontTx/>
              <a:buNone/>
            </a:pPr>
            <a:r>
              <a:rPr lang="zh-CN" altLang="zh-CN" sz="1600">
                <a:latin typeface="宋体" charset="0"/>
              </a:rPr>
              <a:t>成功实现</a:t>
            </a:r>
            <a:r>
              <a:rPr lang="zh-CN" altLang="en-US" sz="1600">
                <a:latin typeface="宋体" charset="0"/>
              </a:rPr>
              <a:t>了</a:t>
            </a:r>
            <a:r>
              <a:rPr lang="zh-CN" altLang="zh-CN" sz="1600">
                <a:latin typeface="宋体" charset="0"/>
              </a:rPr>
              <a:t>预测性维护</a:t>
            </a:r>
            <a:endParaRPr lang="zh-CN" altLang="en-US" sz="1600">
              <a:latin typeface="宋体" charset="0"/>
            </a:endParaRPr>
          </a:p>
        </p:txBody>
      </p:sp>
      <p:pic>
        <p:nvPicPr>
          <p:cNvPr id="1843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6363" y="1825625"/>
            <a:ext cx="288766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矩形 6"/>
          <p:cNvSpPr>
            <a:spLocks noChangeArrowheads="1"/>
          </p:cNvSpPr>
          <p:nvPr/>
        </p:nvSpPr>
        <p:spPr bwMode="auto">
          <a:xfrm>
            <a:off x="4956175" y="3597275"/>
            <a:ext cx="3878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张鹏将卡尔曼滤波器和基于非线性模型</a:t>
            </a:r>
            <a:endParaRPr lang="en-US" altLang="zh-CN" sz="1600">
              <a:latin typeface="宋体" charset="0"/>
            </a:endParaRPr>
          </a:p>
          <a:p>
            <a:pPr>
              <a:lnSpc>
                <a:spcPct val="100000"/>
              </a:lnSpc>
              <a:spcBef>
                <a:spcPct val="0"/>
              </a:spcBef>
              <a:buFontTx/>
              <a:buNone/>
            </a:pPr>
            <a:r>
              <a:rPr lang="zh-CN" altLang="zh-CN" sz="1600">
                <a:latin typeface="宋体" charset="0"/>
              </a:rPr>
              <a:t>相结合的方法</a:t>
            </a:r>
            <a:r>
              <a:rPr lang="zh-CN" altLang="en-US" sz="1600">
                <a:latin typeface="宋体" charset="0"/>
              </a:rPr>
              <a:t>在航空发动机上进行了验证</a:t>
            </a:r>
          </a:p>
        </p:txBody>
      </p:sp>
      <p:pic>
        <p:nvPicPr>
          <p:cNvPr id="18438"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1238" y="4241800"/>
            <a:ext cx="27813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矩形 11"/>
          <p:cNvSpPr>
            <a:spLocks noChangeArrowheads="1"/>
          </p:cNvSpPr>
          <p:nvPr/>
        </p:nvSpPr>
        <p:spPr bwMode="auto">
          <a:xfrm>
            <a:off x="560388" y="5848350"/>
            <a:ext cx="3683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意大利</a:t>
            </a:r>
            <a:r>
              <a:rPr lang="en-US" altLang="zh-CN" sz="1600">
                <a:latin typeface="宋体" charset="0"/>
              </a:rPr>
              <a:t>Pietro Carnaghi</a:t>
            </a:r>
            <a:r>
              <a:rPr lang="zh-CN" altLang="en-US" sz="1600">
                <a:latin typeface="宋体" charset="0"/>
              </a:rPr>
              <a:t>公司</a:t>
            </a:r>
            <a:r>
              <a:rPr lang="en-US" altLang="zh-CN" sz="1600">
                <a:latin typeface="宋体" charset="0"/>
              </a:rPr>
              <a:t>“Trouble shooting”</a:t>
            </a:r>
            <a:r>
              <a:rPr lang="zh-CN" altLang="en-US" sz="1600">
                <a:latin typeface="宋体" charset="0"/>
              </a:rPr>
              <a:t>发现问题并解决故障系统</a:t>
            </a:r>
            <a:endParaRPr lang="en-US" altLang="zh-CN" sz="1600">
              <a:latin typeface="宋体" charset="0"/>
            </a:endParaRPr>
          </a:p>
        </p:txBody>
      </p:sp>
      <p:pic>
        <p:nvPicPr>
          <p:cNvPr id="18440"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6225" y="4241800"/>
            <a:ext cx="25971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矩形 13"/>
          <p:cNvSpPr>
            <a:spLocks noChangeArrowheads="1"/>
          </p:cNvSpPr>
          <p:nvPr/>
        </p:nvSpPr>
        <p:spPr bwMode="auto">
          <a:xfrm>
            <a:off x="4664075" y="5848350"/>
            <a:ext cx="3979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吕勒奥理工大学的</a:t>
            </a:r>
            <a:r>
              <a:rPr lang="en-US" altLang="zh-CN" sz="1600">
                <a:latin typeface="宋体" charset="0"/>
              </a:rPr>
              <a:t>Lianwei Zhang</a:t>
            </a:r>
            <a:r>
              <a:rPr lang="zh-CN" altLang="en-US" sz="1600">
                <a:latin typeface="宋体" charset="0"/>
              </a:rPr>
              <a:t>开发出了</a:t>
            </a:r>
            <a:endParaRPr lang="en-US" altLang="zh-CN" sz="1600">
              <a:latin typeface="宋体" charset="0"/>
            </a:endParaRPr>
          </a:p>
          <a:p>
            <a:pPr>
              <a:lnSpc>
                <a:spcPct val="100000"/>
              </a:lnSpc>
              <a:spcBef>
                <a:spcPct val="0"/>
              </a:spcBef>
              <a:buFontTx/>
              <a:buNone/>
            </a:pPr>
            <a:r>
              <a:rPr lang="zh-CN" altLang="en-US" sz="1600">
                <a:latin typeface="宋体" charset="0"/>
              </a:rPr>
              <a:t>一种</a:t>
            </a:r>
            <a:r>
              <a:rPr lang="zh-CN" altLang="zh-CN" sz="1600">
                <a:latin typeface="宋体" charset="0"/>
              </a:rPr>
              <a:t>基于自适应核密度的异常检测</a:t>
            </a:r>
            <a:r>
              <a:rPr lang="zh-CN" altLang="en-US" sz="1600">
                <a:latin typeface="宋体" charset="0"/>
              </a:rPr>
              <a:t>的</a:t>
            </a:r>
            <a:r>
              <a:rPr lang="zh-CN" altLang="zh-CN" sz="1600">
                <a:latin typeface="宋体" charset="0"/>
              </a:rPr>
              <a:t>方法</a:t>
            </a:r>
            <a:endParaRPr lang="en-US" altLang="zh-CN" sz="1600">
              <a:latin typeface="宋体"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628650" y="647915"/>
            <a:ext cx="7886700" cy="1325563"/>
          </a:xfrm>
        </p:spPr>
        <p:txBody>
          <a:bodyPr/>
          <a:lstStyle/>
          <a:p>
            <a:pPr eaLnBrk="1" hangingPunct="1"/>
            <a:r>
              <a:rPr lang="en-US" altLang="zh-CN" sz="3600" dirty="0"/>
              <a:t>2 </a:t>
            </a:r>
            <a:r>
              <a:rPr lang="zh-CN" altLang="en-US" sz="3600" dirty="0"/>
              <a:t>方案设计</a:t>
            </a:r>
          </a:p>
        </p:txBody>
      </p:sp>
      <p:sp>
        <p:nvSpPr>
          <p:cNvPr id="20482" name="内容占位符 2"/>
          <p:cNvSpPr>
            <a:spLocks noGrp="1"/>
          </p:cNvSpPr>
          <p:nvPr>
            <p:ph idx="1"/>
          </p:nvPr>
        </p:nvSpPr>
        <p:spPr/>
        <p:txBody>
          <a:bodyPr/>
          <a:lstStyle/>
          <a:p>
            <a:pPr marL="0" indent="0" eaLnBrk="1" hangingPunct="1">
              <a:buFont typeface="Arial" charset="0"/>
              <a:buNone/>
            </a:pPr>
            <a:r>
              <a:rPr lang="zh-CN" altLang="en-US" dirty="0"/>
              <a:t>本文全部采用基于数据驱动的故障诊断方式：</a:t>
            </a:r>
            <a:endParaRPr lang="en-US" altLang="zh-CN" dirty="0"/>
          </a:p>
          <a:p>
            <a:pPr marL="0" indent="0" eaLnBrk="1" hangingPunct="1"/>
            <a:endParaRPr lang="en-US" altLang="zh-CN" dirty="0"/>
          </a:p>
          <a:p>
            <a:pPr marL="0" indent="0" eaLnBrk="1" hangingPunct="1"/>
            <a:r>
              <a:rPr lang="zh-CN" altLang="en-US" dirty="0"/>
              <a:t>方案一： 基于决策树算法的故障模型设计</a:t>
            </a:r>
            <a:endParaRPr lang="en-US" altLang="zh-CN" dirty="0"/>
          </a:p>
          <a:p>
            <a:pPr marL="0" indent="0" eaLnBrk="1" hangingPunct="1"/>
            <a:endParaRPr lang="en-US" altLang="zh-CN" dirty="0"/>
          </a:p>
          <a:p>
            <a:pPr marL="0" indent="0" eaLnBrk="1" hangingPunct="1"/>
            <a:r>
              <a:rPr lang="zh-CN" altLang="en-US" dirty="0"/>
              <a:t>方案二： 基于支持向量机的故障模型设计</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628650" y="627278"/>
            <a:ext cx="7886700" cy="1325562"/>
          </a:xfrm>
        </p:spPr>
        <p:txBody>
          <a:bodyPr/>
          <a:lstStyle/>
          <a:p>
            <a:pPr eaLnBrk="1" hangingPunct="1"/>
            <a:r>
              <a:rPr lang="en-US" altLang="zh-CN" sz="2800" dirty="0"/>
              <a:t>2.1 </a:t>
            </a:r>
            <a:r>
              <a:rPr lang="zh-CN" altLang="en-US" sz="2800" dirty="0"/>
              <a:t>故障模型的要求</a:t>
            </a:r>
          </a:p>
        </p:txBody>
      </p:sp>
      <p:sp>
        <p:nvSpPr>
          <p:cNvPr id="22530" name="内容占位符 2"/>
          <p:cNvSpPr>
            <a:spLocks noGrp="1"/>
          </p:cNvSpPr>
          <p:nvPr>
            <p:ph idx="1"/>
          </p:nvPr>
        </p:nvSpPr>
        <p:spPr/>
        <p:txBody>
          <a:bodyPr/>
          <a:lstStyle/>
          <a:p>
            <a:pPr eaLnBrk="1" hangingPunct="1"/>
            <a:r>
              <a:rPr lang="zh-CN" altLang="en-US"/>
              <a:t>故障模型基于历史运行数据建立，减少模型建立过程中对于先验知识的依赖性，并且可以根据实施运行数据进行诊断；</a:t>
            </a:r>
            <a:endParaRPr lang="en-US" altLang="zh-CN"/>
          </a:p>
          <a:p>
            <a:pPr eaLnBrk="1" hangingPunct="1"/>
            <a:endParaRPr lang="en-US" altLang="zh-CN"/>
          </a:p>
          <a:p>
            <a:pPr eaLnBrk="1" hangingPunct="1"/>
            <a:endParaRPr lang="en-US" altLang="zh-CN"/>
          </a:p>
          <a:p>
            <a:pPr eaLnBrk="1" hangingPunct="1"/>
            <a:r>
              <a:rPr lang="zh-CN" altLang="en-US"/>
              <a:t>模型的精度应能够随着数据量的增加而提高。构建模型的数据越多，则模型的泛化能力越强，对于各种实际情况的解读也会更好。</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28650" y="634207"/>
            <a:ext cx="7886700" cy="1325562"/>
          </a:xfrm>
        </p:spPr>
        <p:txBody>
          <a:bodyPr/>
          <a:lstStyle/>
          <a:p>
            <a:pPr eaLnBrk="1" hangingPunct="1"/>
            <a:r>
              <a:rPr lang="en-US" altLang="zh-CN" sz="2800" dirty="0"/>
              <a:t>2.2 </a:t>
            </a:r>
            <a:r>
              <a:rPr lang="zh-CN" altLang="en-US" sz="2800" dirty="0"/>
              <a:t>决策树算法原理</a:t>
            </a:r>
          </a:p>
        </p:txBody>
      </p:sp>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261"/>
            </a:stretch>
          </a:blipFill>
          <a:extLst/>
        </p:spPr>
        <p:txBody>
          <a:bodyPr/>
          <a:lstStyle/>
          <a:p>
            <a:pPr>
              <a:defRPr/>
            </a:pPr>
            <a:r>
              <a:rPr lang="zh-CN" altLang="en-US">
                <a:noFill/>
              </a:rPr>
              <a:t> </a:t>
            </a:r>
          </a:p>
        </p:txBody>
      </p:sp>
      <p:pic>
        <p:nvPicPr>
          <p:cNvPr id="2355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4825" y="2524125"/>
            <a:ext cx="20891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4825" y="3151188"/>
            <a:ext cx="26479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4825" y="4651375"/>
            <a:ext cx="2517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5534025"/>
            <a:ext cx="41275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81" y="1250576"/>
            <a:ext cx="8498543" cy="501575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628649" y="686594"/>
            <a:ext cx="7886700" cy="1325563"/>
          </a:xfrm>
        </p:spPr>
        <p:txBody>
          <a:bodyPr/>
          <a:lstStyle/>
          <a:p>
            <a:pPr eaLnBrk="1" hangingPunct="1"/>
            <a:r>
              <a:rPr lang="en-US" altLang="zh-CN" sz="2800" dirty="0"/>
              <a:t>2.2 </a:t>
            </a:r>
            <a:r>
              <a:rPr lang="zh-CN" altLang="en-US" sz="2800" dirty="0"/>
              <a:t>支持向量机算法原理</a:t>
            </a:r>
          </a:p>
        </p:txBody>
      </p:sp>
      <p:pic>
        <p:nvPicPr>
          <p:cNvPr id="4" name="图片 3"/>
          <p:cNvPicPr/>
          <p:nvPr/>
        </p:nvPicPr>
        <p:blipFill>
          <a:blip r:embed="rId3">
            <a:extLst/>
          </a:blip>
          <a:stretch>
            <a:fillRect/>
          </a:stretch>
        </p:blipFill>
        <p:spPr>
          <a:xfrm>
            <a:off x="628649" y="1821339"/>
            <a:ext cx="2687307" cy="2218097"/>
          </a:xfrm>
          <a:prstGeom prst="rect">
            <a:avLst/>
          </a:prstGeom>
          <a:effectLst>
            <a:glow>
              <a:srgbClr val="5B9BD5"/>
            </a:glow>
            <a:outerShdw dir="5100000" sx="39000" sy="39000" algn="ctr" rotWithShape="0">
              <a:srgbClr val="000000">
                <a:alpha val="2000"/>
              </a:srgbClr>
            </a:outerShdw>
            <a:softEdge rad="50800"/>
          </a:effectLst>
        </p:spPr>
      </p:pic>
      <p:pic>
        <p:nvPicPr>
          <p:cNvPr id="2662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75" y="1833563"/>
            <a:ext cx="30384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p:nvPr/>
        </p:nvSpPr>
        <p:spPr>
          <a:xfrm>
            <a:off x="3787775" y="25130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629"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888" y="4365625"/>
            <a:ext cx="23114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矩形 7"/>
          <p:cNvSpPr>
            <a:spLocks noChangeArrowheads="1"/>
          </p:cNvSpPr>
          <p:nvPr/>
        </p:nvSpPr>
        <p:spPr bwMode="auto">
          <a:xfrm>
            <a:off x="3552825" y="3859213"/>
            <a:ext cx="17240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a:latin typeface="Times New Roman" charset="0"/>
              </a:rPr>
              <a:t>线性可分情况</a:t>
            </a:r>
            <a:endParaRPr lang="zh-CN" altLang="zh-CN" sz="1800">
              <a:latin typeface="Times New Roman" charset="0"/>
            </a:endParaRPr>
          </a:p>
        </p:txBody>
      </p:sp>
      <p:sp>
        <p:nvSpPr>
          <p:cNvPr id="26631" name="矩形 8"/>
          <p:cNvSpPr>
            <a:spLocks noChangeArrowheads="1"/>
          </p:cNvSpPr>
          <p:nvPr/>
        </p:nvSpPr>
        <p:spPr bwMode="auto">
          <a:xfrm>
            <a:off x="3552825" y="6186488"/>
            <a:ext cx="19542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dirty="0">
                <a:latin typeface="Times New Roman" charset="0"/>
              </a:rPr>
              <a:t>线性不可分情况</a:t>
            </a:r>
            <a:endParaRPr lang="zh-CN" altLang="zh-CN" sz="1800" dirty="0">
              <a:latin typeface="Times New Roman" charset="0"/>
            </a:endParaRPr>
          </a:p>
        </p:txBody>
      </p:sp>
      <p:pic>
        <p:nvPicPr>
          <p:cNvPr id="26632"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4059238"/>
            <a:ext cx="28511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787775" y="50657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644</TotalTime>
  <Words>1719</Words>
  <Application>Microsoft Macintosh PowerPoint</Application>
  <PresentationFormat>全屏显示(4:3)</PresentationFormat>
  <Paragraphs>135</Paragraphs>
  <Slides>22</Slides>
  <Notes>14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Calibri</vt:lpstr>
      <vt:lpstr>Calibri Light</vt:lpstr>
      <vt:lpstr>Cambria Math</vt:lpstr>
      <vt:lpstr>Times New Roman</vt:lpstr>
      <vt:lpstr>华文楷体</vt:lpstr>
      <vt:lpstr>华文新魏</vt:lpstr>
      <vt:lpstr>宋体</vt:lpstr>
      <vt:lpstr>Arial</vt:lpstr>
      <vt:lpstr>Office 主题</vt:lpstr>
      <vt:lpstr>毕业设计论文答辩</vt:lpstr>
      <vt:lpstr>内容简介</vt:lpstr>
      <vt:lpstr>1.1 选题背景</vt:lpstr>
      <vt:lpstr>1.2 国内外发展趋势</vt:lpstr>
      <vt:lpstr>2 方案设计</vt:lpstr>
      <vt:lpstr>2.1 故障模型的要求</vt:lpstr>
      <vt:lpstr>2.2 决策树算法原理</vt:lpstr>
      <vt:lpstr>PowerPoint 演示文稿</vt:lpstr>
      <vt:lpstr>2.2 支持向量机算法原理</vt:lpstr>
      <vt:lpstr>3. 内容设计</vt:lpstr>
      <vt:lpstr>3.1 数据存取</vt:lpstr>
      <vt:lpstr>3.2 连续数据离散化</vt:lpstr>
      <vt:lpstr>3.3 决策树模型实现</vt:lpstr>
      <vt:lpstr>PowerPoint 演示文稿</vt:lpstr>
      <vt:lpstr>3.4 支持向量机模型实现</vt:lpstr>
      <vt:lpstr>3.5 人机交互界面设计</vt:lpstr>
      <vt:lpstr>PowerPoint 演示文稿</vt:lpstr>
      <vt:lpstr>4. 性能分析</vt:lpstr>
      <vt:lpstr>4.1 性能度量</vt:lpstr>
      <vt:lpstr>4.2 对比分析</vt:lpstr>
      <vt:lpstr>4.3 曲线拟合</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毕业设计论文答辩</dc:title>
  <dc:creator>Microsoft Office 用户</dc:creator>
  <cp:lastModifiedBy>Microsoft Office 用户</cp:lastModifiedBy>
  <cp:revision>136</cp:revision>
  <dcterms:created xsi:type="dcterms:W3CDTF">2018-05-27T07:01:08Z</dcterms:created>
  <dcterms:modified xsi:type="dcterms:W3CDTF">2018-05-29T13:49:08Z</dcterms:modified>
</cp:coreProperties>
</file>